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sldIdLst>
    <p:sldId id="256" r:id="rId2"/>
    <p:sldId id="307" r:id="rId3"/>
    <p:sldId id="308" r:id="rId4"/>
    <p:sldId id="309" r:id="rId5"/>
    <p:sldId id="310" r:id="rId6"/>
    <p:sldId id="311" r:id="rId7"/>
    <p:sldId id="312" r:id="rId8"/>
    <p:sldId id="313" r:id="rId9"/>
    <p:sldId id="257" r:id="rId10"/>
    <p:sldId id="258" r:id="rId11"/>
    <p:sldId id="259" r:id="rId12"/>
    <p:sldId id="288" r:id="rId13"/>
    <p:sldId id="289" r:id="rId14"/>
    <p:sldId id="290" r:id="rId15"/>
    <p:sldId id="291" r:id="rId16"/>
    <p:sldId id="292" r:id="rId17"/>
    <p:sldId id="293" r:id="rId18"/>
    <p:sldId id="294" r:id="rId19"/>
    <p:sldId id="261" r:id="rId20"/>
    <p:sldId id="262" r:id="rId21"/>
    <p:sldId id="263" r:id="rId22"/>
    <p:sldId id="264" r:id="rId23"/>
    <p:sldId id="265" r:id="rId24"/>
    <p:sldId id="272" r:id="rId25"/>
    <p:sldId id="273" r:id="rId26"/>
    <p:sldId id="274" r:id="rId27"/>
    <p:sldId id="275" r:id="rId28"/>
    <p:sldId id="267" r:id="rId29"/>
    <p:sldId id="268" r:id="rId30"/>
    <p:sldId id="269" r:id="rId31"/>
    <p:sldId id="270" r:id="rId32"/>
    <p:sldId id="260" r:id="rId33"/>
    <p:sldId id="276" r:id="rId34"/>
    <p:sldId id="277" r:id="rId35"/>
    <p:sldId id="278" r:id="rId36"/>
    <p:sldId id="279" r:id="rId37"/>
    <p:sldId id="280" r:id="rId38"/>
    <p:sldId id="281" r:id="rId39"/>
    <p:sldId id="282" r:id="rId40"/>
    <p:sldId id="283" r:id="rId41"/>
    <p:sldId id="266" r:id="rId42"/>
    <p:sldId id="28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271" r:id="rId56"/>
    <p:sldId id="285" r:id="rId57"/>
    <p:sldId id="286" r:id="rId58"/>
    <p:sldId id="287" r:id="rId59"/>
    <p:sldId id="31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7280590-A5B3-4775-A15D-D6D22AF7AD11}"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80590-A5B3-4775-A15D-D6D22AF7AD11}"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280590-A5B3-4775-A15D-D6D22AF7AD11}"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6FAEFF3-64D2-4617-8D34-965084D43A7B}" type="datetimeFigureOut">
              <a:rPr lang="en-IN" smtClean="0"/>
              <a:pPr/>
              <a:t>04-04-2023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fld id="{B7280590-A5B3-4775-A15D-D6D22AF7AD11}"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7000" r="-7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6FAEFF3-64D2-4617-8D34-965084D43A7B}" type="datetimeFigureOut">
              <a:rPr lang="en-IN" smtClean="0"/>
              <a:pPr/>
              <a:t>04-04-2023</a:t>
            </a:fld>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7280590-A5B3-4775-A15D-D6D22AF7AD11}"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055A92-1E9F-79B3-1E96-9063FEB35CF2}"/>
              </a:ext>
            </a:extLst>
          </p:cNvPr>
          <p:cNvSpPr>
            <a:spLocks noGrp="1"/>
          </p:cNvSpPr>
          <p:nvPr>
            <p:ph type="ctrTitle"/>
          </p:nvPr>
        </p:nvSpPr>
        <p:spPr>
          <a:xfrm>
            <a:off x="1227909" y="1175658"/>
            <a:ext cx="9444446" cy="1284898"/>
          </a:xfrm>
        </p:spPr>
        <p:txBody>
          <a:bodyPr>
            <a:noAutofit/>
          </a:bodyPr>
          <a:lstStyle/>
          <a:p>
            <a:r>
              <a:rPr lang="en-US" sz="6000" dirty="0"/>
              <a:t>  </a:t>
            </a:r>
            <a:r>
              <a:rPr lang="en-US" sz="4400" dirty="0" smtClean="0">
                <a:solidFill>
                  <a:schemeClr val="tx1"/>
                </a:solidFill>
                <a:latin typeface="Constantia" pitchFamily="18" charset="0"/>
              </a:rPr>
              <a:t>PRACTICAL IMPLEMENTATION </a:t>
            </a:r>
            <a:r>
              <a:rPr lang="en-US" sz="4400" dirty="0" smtClean="0">
                <a:solidFill>
                  <a:schemeClr val="tx1"/>
                </a:solidFill>
                <a:latin typeface="Constantia" pitchFamily="18" charset="0"/>
              </a:rPr>
              <a:t>  </a:t>
            </a:r>
            <a:endParaRPr lang="en-IN" sz="4400" dirty="0">
              <a:solidFill>
                <a:schemeClr val="tx1"/>
              </a:solidFill>
              <a:latin typeface="Constantia" pitchFamily="18" charset="0"/>
            </a:endParaRPr>
          </a:p>
        </p:txBody>
      </p:sp>
      <p:sp>
        <p:nvSpPr>
          <p:cNvPr id="3" name="TextBox 2">
            <a:extLst>
              <a:ext uri="{FF2B5EF4-FFF2-40B4-BE49-F238E27FC236}">
                <a16:creationId xmlns="" xmlns:a16="http://schemas.microsoft.com/office/drawing/2014/main" id="{E7560545-0BCF-BC5C-0B73-D29D019A41F9}"/>
              </a:ext>
            </a:extLst>
          </p:cNvPr>
          <p:cNvSpPr txBox="1"/>
          <p:nvPr/>
        </p:nvSpPr>
        <p:spPr>
          <a:xfrm>
            <a:off x="7727576" y="4733365"/>
            <a:ext cx="4347882" cy="830997"/>
          </a:xfrm>
          <a:prstGeom prst="rect">
            <a:avLst/>
          </a:prstGeom>
          <a:noFill/>
        </p:spPr>
        <p:txBody>
          <a:bodyPr wrap="square" rtlCol="0">
            <a:spAutoFit/>
          </a:bodyPr>
          <a:lstStyle/>
          <a:p>
            <a:r>
              <a:rPr lang="en-IN" sz="2400" dirty="0" err="1" smtClean="0">
                <a:latin typeface="Britannic Bold" panose="020B0903060703020204" pitchFamily="34" charset="0"/>
              </a:rPr>
              <a:t>NAME:V.V.N.A.Pravallika</a:t>
            </a:r>
            <a:endParaRPr lang="en-IN" sz="2400" dirty="0">
              <a:latin typeface="Britannic Bold" panose="020B0903060703020204" pitchFamily="34" charset="0"/>
            </a:endParaRPr>
          </a:p>
          <a:p>
            <a:r>
              <a:rPr lang="en-IN" sz="2400" dirty="0">
                <a:latin typeface="Britannic Bold" panose="020B0903060703020204" pitchFamily="34" charset="0"/>
              </a:rPr>
              <a:t>ROLL NO.: </a:t>
            </a:r>
            <a:r>
              <a:rPr lang="en-IN" sz="2400" dirty="0" smtClean="0">
                <a:latin typeface="Britannic Bold" panose="020B0903060703020204" pitchFamily="34" charset="0"/>
              </a:rPr>
              <a:t>20A31A05F9</a:t>
            </a:r>
            <a:endParaRPr lang="en-IN" sz="2400" dirty="0">
              <a:latin typeface="Britannic Bold" panose="020B0903060703020204" pitchFamily="34" charset="0"/>
            </a:endParaRPr>
          </a:p>
        </p:txBody>
      </p:sp>
      <p:sp>
        <p:nvSpPr>
          <p:cNvPr id="4" name="TextBox 3"/>
          <p:cNvSpPr txBox="1"/>
          <p:nvPr/>
        </p:nvSpPr>
        <p:spPr>
          <a:xfrm>
            <a:off x="3396343" y="2860766"/>
            <a:ext cx="5251267" cy="769441"/>
          </a:xfrm>
          <a:prstGeom prst="rect">
            <a:avLst/>
          </a:prstGeom>
          <a:noFill/>
        </p:spPr>
        <p:txBody>
          <a:bodyPr wrap="square" rtlCol="0">
            <a:spAutoFit/>
          </a:bodyPr>
          <a:lstStyle/>
          <a:p>
            <a:r>
              <a:rPr lang="en-US" sz="4400" dirty="0" smtClean="0"/>
              <a:t>OF  AWS  SERVICES</a:t>
            </a:r>
            <a:endParaRPr lang="en-US" sz="4400" dirty="0"/>
          </a:p>
        </p:txBody>
      </p:sp>
    </p:spTree>
    <p:extLst>
      <p:ext uri="{BB962C8B-B14F-4D97-AF65-F5344CB8AC3E}">
        <p14:creationId xmlns="" xmlns:p14="http://schemas.microsoft.com/office/powerpoint/2010/main" val="3750584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4ACD92A-2C4D-2ED1-0087-F16C9A291B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7323"/>
            <a:ext cx="5987142" cy="3181739"/>
          </a:xfrm>
          <a:prstGeom prst="rect">
            <a:avLst/>
          </a:prstGeom>
        </p:spPr>
      </p:pic>
      <p:pic>
        <p:nvPicPr>
          <p:cNvPr id="5" name="Picture 4">
            <a:extLst>
              <a:ext uri="{FF2B5EF4-FFF2-40B4-BE49-F238E27FC236}">
                <a16:creationId xmlns="" xmlns:a16="http://schemas.microsoft.com/office/drawing/2014/main" id="{024A75BA-BE6A-B2AD-4754-AE6069086C6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96000" y="0"/>
            <a:ext cx="6096000" cy="3181740"/>
          </a:xfrm>
          <a:prstGeom prst="rect">
            <a:avLst/>
          </a:prstGeom>
        </p:spPr>
      </p:pic>
      <p:pic>
        <p:nvPicPr>
          <p:cNvPr id="7" name="Picture 6">
            <a:extLst>
              <a:ext uri="{FF2B5EF4-FFF2-40B4-BE49-F238E27FC236}">
                <a16:creationId xmlns="" xmlns:a16="http://schemas.microsoft.com/office/drawing/2014/main" id="{F9C67D5C-D042-1BCF-F382-E2E71C24D6E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3284957"/>
            <a:ext cx="5987142" cy="3367768"/>
          </a:xfrm>
          <a:prstGeom prst="rect">
            <a:avLst/>
          </a:prstGeom>
        </p:spPr>
      </p:pic>
      <p:pic>
        <p:nvPicPr>
          <p:cNvPr id="9" name="Picture 8">
            <a:extLst>
              <a:ext uri="{FF2B5EF4-FFF2-40B4-BE49-F238E27FC236}">
                <a16:creationId xmlns="" xmlns:a16="http://schemas.microsoft.com/office/drawing/2014/main" id="{D5D71D44-1303-8891-7523-B6D72C9857F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138506" y="3284957"/>
            <a:ext cx="6010987" cy="3381180"/>
          </a:xfrm>
          <a:prstGeom prst="rect">
            <a:avLst/>
          </a:prstGeom>
        </p:spPr>
      </p:pic>
    </p:spTree>
    <p:extLst>
      <p:ext uri="{BB962C8B-B14F-4D97-AF65-F5344CB8AC3E}">
        <p14:creationId xmlns="" xmlns:p14="http://schemas.microsoft.com/office/powerpoint/2010/main" val="204567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40D7354-5CE2-901E-D54C-20492584169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8620" y="-37323"/>
            <a:ext cx="5747657" cy="3228392"/>
          </a:xfrm>
          <a:prstGeom prst="rect">
            <a:avLst/>
          </a:prstGeom>
        </p:spPr>
      </p:pic>
      <p:pic>
        <p:nvPicPr>
          <p:cNvPr id="5" name="Picture 4">
            <a:extLst>
              <a:ext uri="{FF2B5EF4-FFF2-40B4-BE49-F238E27FC236}">
                <a16:creationId xmlns="" xmlns:a16="http://schemas.microsoft.com/office/drawing/2014/main" id="{C37CCDF0-7385-FCEE-3FA7-B8FFA713FB3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96000" y="0"/>
            <a:ext cx="5673012" cy="3191069"/>
          </a:xfrm>
          <a:prstGeom prst="rect">
            <a:avLst/>
          </a:prstGeom>
        </p:spPr>
      </p:pic>
      <p:pic>
        <p:nvPicPr>
          <p:cNvPr id="7" name="Picture 6">
            <a:extLst>
              <a:ext uri="{FF2B5EF4-FFF2-40B4-BE49-F238E27FC236}">
                <a16:creationId xmlns="" xmlns:a16="http://schemas.microsoft.com/office/drawing/2014/main" id="{B9188DBD-2296-481A-742C-D8EADCF1362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032448" y="3317032"/>
            <a:ext cx="6096000" cy="3429000"/>
          </a:xfrm>
          <a:prstGeom prst="rect">
            <a:avLst/>
          </a:prstGeom>
        </p:spPr>
      </p:pic>
    </p:spTree>
    <p:extLst>
      <p:ext uri="{BB962C8B-B14F-4D97-AF65-F5344CB8AC3E}">
        <p14:creationId xmlns="" xmlns:p14="http://schemas.microsoft.com/office/powerpoint/2010/main" val="684583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039F3EC-7CD5-30C5-92C5-CC70B0204A32}"/>
              </a:ext>
            </a:extLst>
          </p:cNvPr>
          <p:cNvPicPr>
            <a:picLocks noChangeAspect="1"/>
          </p:cNvPicPr>
          <p:nvPr/>
        </p:nvPicPr>
        <p:blipFill>
          <a:blip r:embed="rId2" cstate="print"/>
          <a:stretch>
            <a:fillRect/>
          </a:stretch>
        </p:blipFill>
        <p:spPr>
          <a:xfrm>
            <a:off x="6481431" y="1104866"/>
            <a:ext cx="3442447" cy="2243452"/>
          </a:xfrm>
          <a:prstGeom prst="rect">
            <a:avLst/>
          </a:prstGeom>
        </p:spPr>
      </p:pic>
      <p:sp>
        <p:nvSpPr>
          <p:cNvPr id="8" name="TextBox 7">
            <a:extLst>
              <a:ext uri="{FF2B5EF4-FFF2-40B4-BE49-F238E27FC236}">
                <a16:creationId xmlns="" xmlns:a16="http://schemas.microsoft.com/office/drawing/2014/main" id="{37AACC80-43AA-6D22-86B5-74E972218E74}"/>
              </a:ext>
            </a:extLst>
          </p:cNvPr>
          <p:cNvSpPr txBox="1"/>
          <p:nvPr/>
        </p:nvSpPr>
        <p:spPr>
          <a:xfrm>
            <a:off x="461709" y="887505"/>
            <a:ext cx="5289230" cy="923330"/>
          </a:xfrm>
          <a:prstGeom prst="rect">
            <a:avLst/>
          </a:prstGeom>
          <a:noFill/>
        </p:spPr>
        <p:txBody>
          <a:bodyPr wrap="square" rtlCol="0">
            <a:spAutoFit/>
          </a:bodyPr>
          <a:lstStyle/>
          <a:p>
            <a:r>
              <a:rPr lang="en-US" b="1" i="0" dirty="0">
                <a:solidFill>
                  <a:schemeClr val="bg1"/>
                </a:solidFill>
                <a:effectLst/>
                <a:latin typeface="Times New Roman" panose="02020603050405020304" pitchFamily="18" charset="0"/>
                <a:cs typeface="Times New Roman" panose="02020603050405020304" pitchFamily="18" charset="0"/>
              </a:rPr>
              <a:t>Elastic Load Balancing</a:t>
            </a:r>
            <a:r>
              <a:rPr lang="en-US" b="0" i="0" dirty="0">
                <a:solidFill>
                  <a:schemeClr val="bg1"/>
                </a:solidFill>
                <a:effectLst/>
                <a:latin typeface="Times New Roman" panose="02020603050405020304" pitchFamily="18" charset="0"/>
                <a:cs typeface="Times New Roman" panose="02020603050405020304" pitchFamily="18" charset="0"/>
              </a:rPr>
              <a:t> automatically distributes incoming application traffic across multiple Amazon EC2 instances</a:t>
            </a:r>
            <a:r>
              <a:rPr lang="en-US" b="0" i="0" dirty="0">
                <a:solidFill>
                  <a:srgbClr val="333333"/>
                </a:solidFill>
                <a:effectLst/>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 xmlns:a16="http://schemas.microsoft.com/office/drawing/2014/main" id="{5CD800D1-E8E4-B517-EC93-8D28DEA96D26}"/>
              </a:ext>
            </a:extLst>
          </p:cNvPr>
          <p:cNvSpPr txBox="1"/>
          <p:nvPr/>
        </p:nvSpPr>
        <p:spPr>
          <a:xfrm>
            <a:off x="502077" y="2079813"/>
            <a:ext cx="5208494" cy="3970318"/>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In this lab, We are provided with the given infrastructure.</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Procedure:</a:t>
            </a:r>
          </a:p>
          <a:p>
            <a:r>
              <a:rPr lang="en-IN" dirty="0">
                <a:solidFill>
                  <a:schemeClr val="bg1"/>
                </a:solidFill>
                <a:latin typeface="Times New Roman" panose="02020603050405020304" pitchFamily="18" charset="0"/>
                <a:cs typeface="Times New Roman" panose="02020603050405020304" pitchFamily="18" charset="0"/>
              </a:rPr>
              <a:t>Task1: Creating an AMI for Auto Scaling</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Click start lab then click on AWS.</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You will navigate to AWS management console. Click on services and select EC2.</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Click instances. Make sure that </a:t>
            </a:r>
            <a:r>
              <a:rPr lang="en-US" b="1" dirty="0">
                <a:solidFill>
                  <a:schemeClr val="bg1"/>
                </a:solidFill>
                <a:effectLst/>
                <a:latin typeface="Times New Roman" panose="02020603050405020304" pitchFamily="18" charset="0"/>
                <a:cs typeface="Times New Roman" panose="02020603050405020304" pitchFamily="18" charset="0"/>
              </a:rPr>
              <a:t>Status Checks</a:t>
            </a:r>
            <a:r>
              <a:rPr lang="en-US" b="0" dirty="0">
                <a:solidFill>
                  <a:schemeClr val="bg1"/>
                </a:solidFill>
                <a:effectLst/>
                <a:latin typeface="Times New Roman" panose="02020603050405020304" pitchFamily="18" charset="0"/>
                <a:cs typeface="Times New Roman" panose="02020603050405020304" pitchFamily="18" charset="0"/>
              </a:rPr>
              <a:t> for </a:t>
            </a:r>
            <a:r>
              <a:rPr lang="en-US" b="1" dirty="0">
                <a:solidFill>
                  <a:schemeClr val="bg1"/>
                </a:solidFill>
                <a:effectLst/>
                <a:latin typeface="Times New Roman" panose="02020603050405020304" pitchFamily="18" charset="0"/>
                <a:cs typeface="Times New Roman" panose="02020603050405020304" pitchFamily="18" charset="0"/>
              </a:rPr>
              <a:t>Web Server 1</a:t>
            </a:r>
            <a:r>
              <a:rPr lang="en-US" b="0" dirty="0">
                <a:solidFill>
                  <a:schemeClr val="bg1"/>
                </a:solidFill>
                <a:effectLst/>
                <a:latin typeface="Times New Roman" panose="02020603050405020304" pitchFamily="18" charset="0"/>
                <a:cs typeface="Times New Roman" panose="02020603050405020304" pitchFamily="18" charset="0"/>
              </a:rPr>
              <a:t> displays 2/2 checks.</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Select Web Server 1 and in actions click images and templates &gt; create image. Name the image and give the description.</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Click create image.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 xmlns:a16="http://schemas.microsoft.com/office/drawing/2014/main" id="{44936159-F86A-085F-531C-424BCFF56676}"/>
              </a:ext>
            </a:extLst>
          </p:cNvPr>
          <p:cNvPicPr>
            <a:picLocks noChangeAspect="1"/>
          </p:cNvPicPr>
          <p:nvPr/>
        </p:nvPicPr>
        <p:blipFill>
          <a:blip r:embed="rId3" cstate="print"/>
          <a:stretch>
            <a:fillRect/>
          </a:stretch>
        </p:blipFill>
        <p:spPr>
          <a:xfrm>
            <a:off x="6347011" y="3862142"/>
            <a:ext cx="4069977" cy="2289362"/>
          </a:xfrm>
          <a:prstGeom prst="rect">
            <a:avLst/>
          </a:prstGeom>
        </p:spPr>
      </p:pic>
      <p:sp>
        <p:nvSpPr>
          <p:cNvPr id="2" name="TextBox 1">
            <a:extLst>
              <a:ext uri="{FF2B5EF4-FFF2-40B4-BE49-F238E27FC236}">
                <a16:creationId xmlns="" xmlns:a16="http://schemas.microsoft.com/office/drawing/2014/main" id="{896E57E4-A022-3234-C2E5-FEF28501B580}"/>
              </a:ext>
            </a:extLst>
          </p:cNvPr>
          <p:cNvSpPr txBox="1"/>
          <p:nvPr/>
        </p:nvSpPr>
        <p:spPr>
          <a:xfrm>
            <a:off x="2308360" y="202921"/>
            <a:ext cx="8346141"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AWS ELASTIC LOAD BALANCING (ELB</a:t>
            </a:r>
            <a:r>
              <a:rPr lang="en-IN"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410696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489F5B1-7BC1-86CE-7401-D10F898983E3}"/>
              </a:ext>
            </a:extLst>
          </p:cNvPr>
          <p:cNvSpPr txBox="1"/>
          <p:nvPr/>
        </p:nvSpPr>
        <p:spPr>
          <a:xfrm>
            <a:off x="376518" y="197223"/>
            <a:ext cx="9861176" cy="1477328"/>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Task 2: Creating a load balancer</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Choose Target Groups and then click on create target group.</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Select target type as instances. Name the target group. Select Lab VPC under VPC that is we are creating load balancer in Lab VPC .</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Choose next and then click on create target group.</a:t>
            </a:r>
          </a:p>
        </p:txBody>
      </p:sp>
      <p:pic>
        <p:nvPicPr>
          <p:cNvPr id="6" name="Picture 5">
            <a:extLst>
              <a:ext uri="{FF2B5EF4-FFF2-40B4-BE49-F238E27FC236}">
                <a16:creationId xmlns="" xmlns:a16="http://schemas.microsoft.com/office/drawing/2014/main" id="{FA77DE85-2B51-FB5F-AE18-E231A7ECA99A}"/>
              </a:ext>
            </a:extLst>
          </p:cNvPr>
          <p:cNvPicPr>
            <a:picLocks noChangeAspect="1"/>
          </p:cNvPicPr>
          <p:nvPr/>
        </p:nvPicPr>
        <p:blipFill>
          <a:blip r:embed="rId2" cstate="print"/>
          <a:stretch>
            <a:fillRect/>
          </a:stretch>
        </p:blipFill>
        <p:spPr>
          <a:xfrm>
            <a:off x="959226" y="1801906"/>
            <a:ext cx="3935503" cy="2213720"/>
          </a:xfrm>
          <a:prstGeom prst="rect">
            <a:avLst/>
          </a:prstGeom>
        </p:spPr>
      </p:pic>
      <p:pic>
        <p:nvPicPr>
          <p:cNvPr id="8" name="Picture 7">
            <a:extLst>
              <a:ext uri="{FF2B5EF4-FFF2-40B4-BE49-F238E27FC236}">
                <a16:creationId xmlns="" xmlns:a16="http://schemas.microsoft.com/office/drawing/2014/main" id="{D2A0B773-D0B3-CE65-8DE8-7611B362F1D3}"/>
              </a:ext>
            </a:extLst>
          </p:cNvPr>
          <p:cNvPicPr>
            <a:picLocks noChangeAspect="1"/>
          </p:cNvPicPr>
          <p:nvPr/>
        </p:nvPicPr>
        <p:blipFill>
          <a:blip r:embed="rId3" cstate="print"/>
          <a:stretch>
            <a:fillRect/>
          </a:stretch>
        </p:blipFill>
        <p:spPr>
          <a:xfrm>
            <a:off x="5854946" y="1801905"/>
            <a:ext cx="4006230" cy="2253503"/>
          </a:xfrm>
          <a:prstGeom prst="rect">
            <a:avLst/>
          </a:prstGeom>
        </p:spPr>
      </p:pic>
      <p:sp>
        <p:nvSpPr>
          <p:cNvPr id="9" name="TextBox 8">
            <a:extLst>
              <a:ext uri="{FF2B5EF4-FFF2-40B4-BE49-F238E27FC236}">
                <a16:creationId xmlns="" xmlns:a16="http://schemas.microsoft.com/office/drawing/2014/main" id="{60C72B3F-350B-B49D-BD5F-1FB11DD77FE4}"/>
              </a:ext>
            </a:extLst>
          </p:cNvPr>
          <p:cNvSpPr txBox="1"/>
          <p:nvPr/>
        </p:nvSpPr>
        <p:spPr>
          <a:xfrm>
            <a:off x="658907" y="4419599"/>
            <a:ext cx="10874186" cy="2031325"/>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From the left navigation pane , select Load Balancers. Click create load balancer.</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To create a application balancer, click create under Application Load Balancer and Name it.</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In Networking mapping, select Lab VPC and specify the subnets that the load balancer should use.</a:t>
            </a:r>
          </a:p>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In security groups, select only Web Security Group and deselect all other than it .</a:t>
            </a:r>
          </a:p>
          <a:p>
            <a:pPr marL="285750" indent="-285750">
              <a:buFont typeface="Wingdings" panose="05000000000000000000" pitchFamily="2" charset="2"/>
              <a:buChar char="v"/>
            </a:pPr>
            <a:r>
              <a:rPr lang="en-US" b="0" i="0" dirty="0">
                <a:solidFill>
                  <a:schemeClr val="bg1"/>
                </a:solidFill>
                <a:effectLst/>
                <a:latin typeface="Times New Roman" panose="02020603050405020304" pitchFamily="18" charset="0"/>
                <a:cs typeface="Times New Roman" panose="02020603050405020304" pitchFamily="18" charset="0"/>
              </a:rPr>
              <a:t>For the Listener HTTP:80 row, set the Default action to forward to </a:t>
            </a:r>
            <a:r>
              <a:rPr lang="en-US" b="1" i="0" dirty="0" err="1">
                <a:solidFill>
                  <a:schemeClr val="bg1"/>
                </a:solidFill>
                <a:effectLst/>
                <a:latin typeface="Times New Roman" panose="02020603050405020304" pitchFamily="18" charset="0"/>
                <a:cs typeface="Times New Roman" panose="02020603050405020304" pitchFamily="18" charset="0"/>
              </a:rPr>
              <a:t>LabGroup</a:t>
            </a:r>
            <a:r>
              <a:rPr lang="en-US" b="0" i="0" dirty="0">
                <a:solidFill>
                  <a:schemeClr val="bg1"/>
                </a:solidFill>
                <a:effectLst/>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endParaRPr lang="en-IN" dirty="0"/>
          </a:p>
        </p:txBody>
      </p:sp>
    </p:spTree>
    <p:extLst>
      <p:ext uri="{BB962C8B-B14F-4D97-AF65-F5344CB8AC3E}">
        <p14:creationId xmlns="" xmlns:p14="http://schemas.microsoft.com/office/powerpoint/2010/main" val="3772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57B153E-DFC6-6211-338F-22410373F34F}"/>
              </a:ext>
            </a:extLst>
          </p:cNvPr>
          <p:cNvPicPr>
            <a:picLocks noChangeAspect="1"/>
          </p:cNvPicPr>
          <p:nvPr/>
        </p:nvPicPr>
        <p:blipFill>
          <a:blip r:embed="rId2" cstate="print"/>
          <a:stretch>
            <a:fillRect/>
          </a:stretch>
        </p:blipFill>
        <p:spPr>
          <a:xfrm>
            <a:off x="687293" y="457200"/>
            <a:ext cx="3952439" cy="2223247"/>
          </a:xfrm>
          <a:prstGeom prst="rect">
            <a:avLst/>
          </a:prstGeom>
        </p:spPr>
      </p:pic>
      <p:pic>
        <p:nvPicPr>
          <p:cNvPr id="3" name="Picture 2">
            <a:extLst>
              <a:ext uri="{FF2B5EF4-FFF2-40B4-BE49-F238E27FC236}">
                <a16:creationId xmlns="" xmlns:a16="http://schemas.microsoft.com/office/drawing/2014/main" id="{0189DAB2-612C-002B-CDD6-ED4E22206C2C}"/>
              </a:ext>
            </a:extLst>
          </p:cNvPr>
          <p:cNvPicPr>
            <a:picLocks noChangeAspect="1"/>
          </p:cNvPicPr>
          <p:nvPr/>
        </p:nvPicPr>
        <p:blipFill>
          <a:blip r:embed="rId3" cstate="print"/>
          <a:stretch>
            <a:fillRect/>
          </a:stretch>
        </p:blipFill>
        <p:spPr>
          <a:xfrm>
            <a:off x="5968501" y="457200"/>
            <a:ext cx="4079938" cy="2294965"/>
          </a:xfrm>
          <a:prstGeom prst="rect">
            <a:avLst/>
          </a:prstGeom>
        </p:spPr>
      </p:pic>
      <p:pic>
        <p:nvPicPr>
          <p:cNvPr id="5" name="Picture 4">
            <a:extLst>
              <a:ext uri="{FF2B5EF4-FFF2-40B4-BE49-F238E27FC236}">
                <a16:creationId xmlns="" xmlns:a16="http://schemas.microsoft.com/office/drawing/2014/main" id="{B8B011AE-C96C-2CEC-5578-D0F633CC5B45}"/>
              </a:ext>
            </a:extLst>
          </p:cNvPr>
          <p:cNvPicPr>
            <a:picLocks noChangeAspect="1"/>
          </p:cNvPicPr>
          <p:nvPr/>
        </p:nvPicPr>
        <p:blipFill>
          <a:blip r:embed="rId4" cstate="print"/>
          <a:stretch>
            <a:fillRect/>
          </a:stretch>
        </p:blipFill>
        <p:spPr>
          <a:xfrm>
            <a:off x="687293" y="3550023"/>
            <a:ext cx="4135717" cy="2326341"/>
          </a:xfrm>
          <a:prstGeom prst="rect">
            <a:avLst/>
          </a:prstGeom>
        </p:spPr>
      </p:pic>
      <p:pic>
        <p:nvPicPr>
          <p:cNvPr id="7" name="Picture 6">
            <a:extLst>
              <a:ext uri="{FF2B5EF4-FFF2-40B4-BE49-F238E27FC236}">
                <a16:creationId xmlns="" xmlns:a16="http://schemas.microsoft.com/office/drawing/2014/main" id="{A0645D40-2BB8-3A55-A9C0-160D58B46A8D}"/>
              </a:ext>
            </a:extLst>
          </p:cNvPr>
          <p:cNvPicPr>
            <a:picLocks noChangeAspect="1"/>
          </p:cNvPicPr>
          <p:nvPr/>
        </p:nvPicPr>
        <p:blipFill>
          <a:blip r:embed="rId5" cstate="print"/>
          <a:stretch>
            <a:fillRect/>
          </a:stretch>
        </p:blipFill>
        <p:spPr>
          <a:xfrm>
            <a:off x="5968501" y="3581399"/>
            <a:ext cx="4135717" cy="2326340"/>
          </a:xfrm>
          <a:prstGeom prst="rect">
            <a:avLst/>
          </a:prstGeom>
        </p:spPr>
      </p:pic>
    </p:spTree>
    <p:extLst>
      <p:ext uri="{BB962C8B-B14F-4D97-AF65-F5344CB8AC3E}">
        <p14:creationId xmlns="" xmlns:p14="http://schemas.microsoft.com/office/powerpoint/2010/main" val="181219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309AF85-CEB7-BA48-71DE-FB7F51D511C6}"/>
              </a:ext>
            </a:extLst>
          </p:cNvPr>
          <p:cNvSpPr txBox="1"/>
          <p:nvPr/>
        </p:nvSpPr>
        <p:spPr>
          <a:xfrm>
            <a:off x="645460" y="233082"/>
            <a:ext cx="5770282" cy="6032421"/>
          </a:xfrm>
          <a:prstGeom prst="rect">
            <a:avLst/>
          </a:prstGeom>
          <a:noFill/>
        </p:spPr>
        <p:txBody>
          <a:bodyPr wrap="square" rtlCol="0">
            <a:spAutoFit/>
          </a:bodyPr>
          <a:lstStyle/>
          <a:p>
            <a:pPr marL="285750" indent="-285750">
              <a:buFont typeface="Wingdings" panose="05000000000000000000" pitchFamily="2" charset="2"/>
              <a:buChar char="v"/>
            </a:pPr>
            <a:r>
              <a:rPr lang="en-IN" sz="1600" dirty="0">
                <a:solidFill>
                  <a:schemeClr val="bg1"/>
                </a:solidFill>
                <a:latin typeface="Times New Roman" panose="02020603050405020304" pitchFamily="18" charset="0"/>
                <a:cs typeface="Times New Roman" panose="02020603050405020304" pitchFamily="18" charset="0"/>
              </a:rPr>
              <a:t>Click create load balancer.</a:t>
            </a:r>
          </a:p>
          <a:p>
            <a:endParaRPr lang="en-IN" sz="1600" dirty="0">
              <a:solidFill>
                <a:schemeClr val="bg1"/>
              </a:solidFill>
              <a:latin typeface="Times New Roman" panose="02020603050405020304" pitchFamily="18" charset="0"/>
              <a:cs typeface="Times New Roman" panose="02020603050405020304" pitchFamily="18" charset="0"/>
            </a:endParaRPr>
          </a:p>
          <a:p>
            <a:r>
              <a:rPr lang="en-US" sz="1600" b="1" i="0" dirty="0">
                <a:solidFill>
                  <a:schemeClr val="bg1"/>
                </a:solidFill>
                <a:effectLst/>
                <a:latin typeface="Times New Roman" panose="02020603050405020304" pitchFamily="18" charset="0"/>
                <a:cs typeface="Times New Roman" panose="02020603050405020304" pitchFamily="18" charset="0"/>
              </a:rPr>
              <a:t>Task 3: Create a Launch Configuration and an Auto Scaling Group</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In Launch Configurations, click create launch configuration.</a:t>
            </a:r>
          </a:p>
          <a:p>
            <a:pPr marL="285750" indent="-285750">
              <a:buFont typeface="Wingdings" panose="05000000000000000000" pitchFamily="2" charset="2"/>
              <a:buChar char="v"/>
            </a:pPr>
            <a:r>
              <a:rPr lang="en-US" sz="1600" i="0" dirty="0">
                <a:solidFill>
                  <a:schemeClr val="bg1"/>
                </a:solidFill>
                <a:effectLst/>
                <a:latin typeface="Times New Roman" panose="02020603050405020304" pitchFamily="18" charset="0"/>
                <a:cs typeface="Times New Roman" panose="02020603050405020304" pitchFamily="18" charset="0"/>
              </a:rPr>
              <a:t>Name the configuratio</a:t>
            </a:r>
            <a:r>
              <a:rPr lang="en-US" sz="1600" dirty="0">
                <a:solidFill>
                  <a:schemeClr val="bg1"/>
                </a:solidFill>
                <a:latin typeface="Times New Roman" panose="02020603050405020304" pitchFamily="18" charset="0"/>
                <a:cs typeface="Times New Roman" panose="02020603050405020304" pitchFamily="18" charset="0"/>
              </a:rPr>
              <a:t>n and for AMI choose web server AMI that you created in task 1.</a:t>
            </a:r>
          </a:p>
          <a:p>
            <a:pPr marL="285750" indent="-285750">
              <a:buFont typeface="Wingdings" panose="05000000000000000000" pitchFamily="2" charset="2"/>
              <a:buChar char="v"/>
            </a:pPr>
            <a:r>
              <a:rPr lang="en-US" sz="1600" i="0" dirty="0">
                <a:solidFill>
                  <a:schemeClr val="bg1"/>
                </a:solidFill>
                <a:effectLst/>
                <a:latin typeface="Times New Roman" panose="02020603050405020304" pitchFamily="18" charset="0"/>
                <a:cs typeface="Times New Roman" panose="02020603050405020304" pitchFamily="18" charset="0"/>
              </a:rPr>
              <a:t>Select the instan</a:t>
            </a:r>
            <a:r>
              <a:rPr lang="en-US" sz="1600" dirty="0">
                <a:solidFill>
                  <a:schemeClr val="bg1"/>
                </a:solidFill>
                <a:latin typeface="Times New Roman" panose="02020603050405020304" pitchFamily="18" charset="0"/>
                <a:cs typeface="Times New Roman" panose="02020603050405020304" pitchFamily="18" charset="0"/>
              </a:rPr>
              <a:t>ce type.</a:t>
            </a:r>
          </a:p>
          <a:p>
            <a:pPr marL="285750" indent="-285750">
              <a:buFont typeface="Wingdings" panose="05000000000000000000" pitchFamily="2" charset="2"/>
              <a:buChar char="v"/>
            </a:pPr>
            <a:r>
              <a:rPr lang="en-US" sz="1600" i="0" dirty="0">
                <a:solidFill>
                  <a:schemeClr val="bg1"/>
                </a:solidFill>
                <a:effectLst/>
                <a:latin typeface="Times New Roman" panose="02020603050405020304" pitchFamily="18" charset="0"/>
                <a:cs typeface="Times New Roman" panose="02020603050405020304" pitchFamily="18" charset="0"/>
              </a:rPr>
              <a:t>Under Additional Configuration</a:t>
            </a:r>
            <a:r>
              <a:rPr lang="en-US" sz="1600" dirty="0">
                <a:solidFill>
                  <a:schemeClr val="bg1"/>
                </a:solidFill>
                <a:latin typeface="Times New Roman" panose="02020603050405020304" pitchFamily="18" charset="0"/>
                <a:cs typeface="Times New Roman" panose="02020603050405020304" pitchFamily="18" charset="0"/>
              </a:rPr>
              <a:t>, for monitoring select </a:t>
            </a:r>
            <a:r>
              <a:rPr lang="en-US" sz="1600" b="0" dirty="0">
                <a:solidFill>
                  <a:schemeClr val="bg1"/>
                </a:solidFill>
                <a:effectLst/>
                <a:latin typeface="Times New Roman" panose="02020603050405020304" pitchFamily="18" charset="0"/>
                <a:cs typeface="Times New Roman" panose="02020603050405020304" pitchFamily="18" charset="0"/>
              </a:rPr>
              <a:t>Enable EC2 instance detailed monitoring within CloudWatch.</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Under security groups , choose an existing security group Web Security Group.</a:t>
            </a:r>
          </a:p>
          <a:p>
            <a:pPr marL="285750" indent="-285750">
              <a:buFont typeface="Wingdings" panose="05000000000000000000" pitchFamily="2" charset="2"/>
              <a:buChar char="v"/>
            </a:pPr>
            <a:r>
              <a:rPr lang="en-US" sz="1600" dirty="0">
                <a:solidFill>
                  <a:schemeClr val="bg1"/>
                </a:solidFill>
                <a:effectLst/>
                <a:latin typeface="Times New Roman" panose="02020603050405020304" pitchFamily="18" charset="0"/>
                <a:cs typeface="Times New Roman" panose="02020603050405020304" pitchFamily="18" charset="0"/>
              </a:rPr>
              <a:t>Under key pair, choose an existing key pair </a:t>
            </a:r>
            <a:r>
              <a:rPr lang="en-US" sz="1600" dirty="0" err="1">
                <a:solidFill>
                  <a:schemeClr val="bg1"/>
                </a:solidFill>
                <a:effectLst/>
                <a:latin typeface="Times New Roman" panose="02020603050405020304" pitchFamily="18" charset="0"/>
                <a:cs typeface="Times New Roman" panose="02020603050405020304" pitchFamily="18" charset="0"/>
              </a:rPr>
              <a:t>vockey</a:t>
            </a:r>
            <a:r>
              <a:rPr lang="en-US" sz="1600" dirty="0">
                <a:solidFill>
                  <a:schemeClr val="bg1"/>
                </a:solidFill>
                <a:latin typeface="Times New Roman" panose="02020603050405020304" pitchFamily="18" charset="0"/>
                <a:cs typeface="Times New Roman" panose="02020603050405020304" pitchFamily="18" charset="0"/>
              </a:rPr>
              <a:t>. Check I acknowledge…</a:t>
            </a:r>
          </a:p>
          <a:p>
            <a:pPr marL="285750" indent="-285750">
              <a:buFont typeface="Wingdings" panose="05000000000000000000" pitchFamily="2" charset="2"/>
              <a:buChar char="v"/>
            </a:pPr>
            <a:r>
              <a:rPr lang="en-US" sz="1600" dirty="0">
                <a:solidFill>
                  <a:schemeClr val="bg1"/>
                </a:solidFill>
                <a:effectLst/>
                <a:latin typeface="Times New Roman" panose="02020603050405020304" pitchFamily="18" charset="0"/>
                <a:cs typeface="Times New Roman" panose="02020603050405020304" pitchFamily="18" charset="0"/>
              </a:rPr>
              <a:t>Click Create launch configuration.</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For created launch configuration, select create auto scaling group from actions.</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Name it and select Lab VPC under VPC, select the private subnets.</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Select an existing load balancer which was created earlier.</a:t>
            </a:r>
          </a:p>
          <a:p>
            <a:pPr marL="285750" indent="-285750">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In the </a:t>
            </a:r>
            <a:r>
              <a:rPr lang="en-US" sz="1600" b="1" i="0" dirty="0">
                <a:solidFill>
                  <a:schemeClr val="bg1"/>
                </a:solidFill>
                <a:effectLst/>
                <a:latin typeface="Times New Roman" panose="02020603050405020304" pitchFamily="18" charset="0"/>
                <a:cs typeface="Times New Roman" panose="02020603050405020304" pitchFamily="18" charset="0"/>
              </a:rPr>
              <a:t>Additional settings - </a:t>
            </a:r>
            <a:r>
              <a:rPr lang="en-US" sz="1600" b="1" i="1" dirty="0">
                <a:solidFill>
                  <a:schemeClr val="bg1"/>
                </a:solidFill>
                <a:effectLst/>
                <a:latin typeface="Times New Roman" panose="02020603050405020304" pitchFamily="18" charset="0"/>
                <a:cs typeface="Times New Roman" panose="02020603050405020304" pitchFamily="18" charset="0"/>
              </a:rPr>
              <a:t>optional</a:t>
            </a:r>
            <a:r>
              <a:rPr lang="en-US" sz="1600" b="0" i="0" dirty="0">
                <a:solidFill>
                  <a:schemeClr val="bg1"/>
                </a:solidFill>
                <a:effectLst/>
                <a:latin typeface="Times New Roman" panose="02020603050405020304" pitchFamily="18" charset="0"/>
                <a:cs typeface="Times New Roman" panose="02020603050405020304" pitchFamily="18" charset="0"/>
              </a:rPr>
              <a:t> pane, select </a:t>
            </a:r>
            <a:r>
              <a:rPr lang="en-US" sz="1600" b="1" i="0" dirty="0">
                <a:solidFill>
                  <a:schemeClr val="bg1"/>
                </a:solidFill>
                <a:effectLst/>
                <a:latin typeface="Times New Roman" panose="02020603050405020304" pitchFamily="18" charset="0"/>
                <a:cs typeface="Times New Roman" panose="02020603050405020304" pitchFamily="18" charset="0"/>
              </a:rPr>
              <a:t>Enable group metrics collection within CloudWatch</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1600" dirty="0">
              <a:effectLst/>
            </a:endParaRPr>
          </a:p>
          <a:p>
            <a:endParaRPr lang="en-IN" dirty="0"/>
          </a:p>
        </p:txBody>
      </p:sp>
      <p:pic>
        <p:nvPicPr>
          <p:cNvPr id="9" name="Picture 8">
            <a:extLst>
              <a:ext uri="{FF2B5EF4-FFF2-40B4-BE49-F238E27FC236}">
                <a16:creationId xmlns="" xmlns:a16="http://schemas.microsoft.com/office/drawing/2014/main" id="{CD80F48F-2A8E-1DC6-A784-569BC39DA7FF}"/>
              </a:ext>
            </a:extLst>
          </p:cNvPr>
          <p:cNvPicPr>
            <a:picLocks noChangeAspect="1"/>
          </p:cNvPicPr>
          <p:nvPr/>
        </p:nvPicPr>
        <p:blipFill>
          <a:blip r:embed="rId2" cstate="print"/>
          <a:stretch>
            <a:fillRect/>
          </a:stretch>
        </p:blipFill>
        <p:spPr>
          <a:xfrm>
            <a:off x="6884892" y="1141466"/>
            <a:ext cx="3747247" cy="2107826"/>
          </a:xfrm>
          <a:prstGeom prst="rect">
            <a:avLst/>
          </a:prstGeom>
        </p:spPr>
      </p:pic>
      <p:pic>
        <p:nvPicPr>
          <p:cNvPr id="11" name="Picture 10">
            <a:extLst>
              <a:ext uri="{FF2B5EF4-FFF2-40B4-BE49-F238E27FC236}">
                <a16:creationId xmlns="" xmlns:a16="http://schemas.microsoft.com/office/drawing/2014/main" id="{63B9E691-EA09-AA08-034A-F847B580C84F}"/>
              </a:ext>
            </a:extLst>
          </p:cNvPr>
          <p:cNvPicPr>
            <a:picLocks noChangeAspect="1"/>
          </p:cNvPicPr>
          <p:nvPr/>
        </p:nvPicPr>
        <p:blipFill>
          <a:blip r:embed="rId3" cstate="print"/>
          <a:stretch>
            <a:fillRect/>
          </a:stretch>
        </p:blipFill>
        <p:spPr>
          <a:xfrm>
            <a:off x="6884891" y="4050929"/>
            <a:ext cx="3747247" cy="2107826"/>
          </a:xfrm>
          <a:prstGeom prst="rect">
            <a:avLst/>
          </a:prstGeom>
        </p:spPr>
      </p:pic>
    </p:spTree>
    <p:extLst>
      <p:ext uri="{BB962C8B-B14F-4D97-AF65-F5344CB8AC3E}">
        <p14:creationId xmlns="" xmlns:p14="http://schemas.microsoft.com/office/powerpoint/2010/main" val="34906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2F27160-6F08-EA11-3D75-E9DF7591BFD1}"/>
              </a:ext>
            </a:extLst>
          </p:cNvPr>
          <p:cNvSpPr txBox="1"/>
          <p:nvPr/>
        </p:nvSpPr>
        <p:spPr>
          <a:xfrm>
            <a:off x="537882" y="618565"/>
            <a:ext cx="9771529" cy="923330"/>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chemeClr val="bg1"/>
                </a:solidFill>
                <a:latin typeface="Times New Roman" panose="02020603050405020304" pitchFamily="18" charset="0"/>
                <a:cs typeface="Times New Roman" panose="02020603050405020304" pitchFamily="18" charset="0"/>
              </a:rPr>
              <a:t>Specify the values under Group size.</a:t>
            </a:r>
          </a:p>
          <a:p>
            <a:pPr marL="285750" indent="-285750">
              <a:buFont typeface="Wingdings" panose="05000000000000000000" pitchFamily="2" charset="2"/>
              <a:buChar char="v"/>
            </a:pPr>
            <a:r>
              <a:rPr lang="en-US" b="0" i="0" dirty="0">
                <a:solidFill>
                  <a:schemeClr val="bg1"/>
                </a:solidFill>
                <a:effectLst/>
                <a:latin typeface="Times New Roman" panose="02020603050405020304" pitchFamily="18" charset="0"/>
                <a:cs typeface="Times New Roman" panose="02020603050405020304" pitchFamily="18" charset="0"/>
              </a:rPr>
              <a:t>Under </a:t>
            </a:r>
            <a:r>
              <a:rPr lang="en-US" b="1" i="0" dirty="0">
                <a:solidFill>
                  <a:schemeClr val="bg1"/>
                </a:solidFill>
                <a:effectLst/>
                <a:latin typeface="Times New Roman" panose="02020603050405020304" pitchFamily="18" charset="0"/>
                <a:cs typeface="Times New Roman" panose="02020603050405020304" pitchFamily="18" charset="0"/>
              </a:rPr>
              <a:t>Scaling policies</a:t>
            </a:r>
            <a:r>
              <a:rPr lang="en-US" b="0" i="0" dirty="0">
                <a:solidFill>
                  <a:schemeClr val="bg1"/>
                </a:solidFill>
                <a:effectLst/>
                <a:latin typeface="Times New Roman" panose="02020603050405020304" pitchFamily="18" charset="0"/>
                <a:cs typeface="Times New Roman" panose="02020603050405020304" pitchFamily="18" charset="0"/>
              </a:rPr>
              <a:t>, choose </a:t>
            </a:r>
            <a:r>
              <a:rPr lang="en-US" b="0" i="1" dirty="0">
                <a:solidFill>
                  <a:schemeClr val="bg1"/>
                </a:solidFill>
                <a:effectLst/>
                <a:latin typeface="Times New Roman" panose="02020603050405020304" pitchFamily="18" charset="0"/>
                <a:cs typeface="Times New Roman" panose="02020603050405020304" pitchFamily="18" charset="0"/>
              </a:rPr>
              <a:t>Target tracking scaling policy </a:t>
            </a:r>
            <a:r>
              <a:rPr lang="en-US" b="0" dirty="0">
                <a:solidFill>
                  <a:schemeClr val="bg1"/>
                </a:solidFill>
                <a:effectLst/>
                <a:latin typeface="Times New Roman" panose="02020603050405020304" pitchFamily="18" charset="0"/>
                <a:cs typeface="Times New Roman" panose="02020603050405020304" pitchFamily="18" charset="0"/>
              </a:rPr>
              <a:t>and name the policy.</a:t>
            </a:r>
            <a:r>
              <a:rPr lang="en-US" b="0" i="0" dirty="0">
                <a:solidFill>
                  <a:schemeClr val="bg1"/>
                </a:solidFill>
                <a:effectLst/>
                <a:latin typeface="Times New Roman" panose="02020603050405020304" pitchFamily="18" charset="0"/>
                <a:cs typeface="Times New Roman" panose="02020603050405020304" pitchFamily="18" charset="0"/>
              </a:rPr>
              <a:t> Specify metric type and target va</a:t>
            </a:r>
            <a:r>
              <a:rPr lang="en-US" dirty="0">
                <a:solidFill>
                  <a:schemeClr val="bg1"/>
                </a:solidFill>
                <a:latin typeface="Times New Roman" panose="02020603050405020304" pitchFamily="18" charset="0"/>
                <a:cs typeface="Times New Roman" panose="02020603050405020304" pitchFamily="18" charset="0"/>
              </a:rPr>
              <a:t>lue. Then add a tag and click create auto scaling group.</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B9F10781-8D66-8B0A-FD80-592CC1C92A70}"/>
              </a:ext>
            </a:extLst>
          </p:cNvPr>
          <p:cNvPicPr>
            <a:picLocks noChangeAspect="1"/>
          </p:cNvPicPr>
          <p:nvPr/>
        </p:nvPicPr>
        <p:blipFill>
          <a:blip r:embed="rId2" cstate="print"/>
          <a:stretch>
            <a:fillRect/>
          </a:stretch>
        </p:blipFill>
        <p:spPr>
          <a:xfrm>
            <a:off x="2530536" y="2019859"/>
            <a:ext cx="6263840" cy="3523410"/>
          </a:xfrm>
          <a:prstGeom prst="rect">
            <a:avLst/>
          </a:prstGeom>
        </p:spPr>
      </p:pic>
    </p:spTree>
    <p:extLst>
      <p:ext uri="{BB962C8B-B14F-4D97-AF65-F5344CB8AC3E}">
        <p14:creationId xmlns="" xmlns:p14="http://schemas.microsoft.com/office/powerpoint/2010/main" val="1294643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84F12CF-B056-90A2-A934-B6717C574EC6}"/>
              </a:ext>
            </a:extLst>
          </p:cNvPr>
          <p:cNvSpPr txBox="1"/>
          <p:nvPr/>
        </p:nvSpPr>
        <p:spPr>
          <a:xfrm>
            <a:off x="457200" y="331694"/>
            <a:ext cx="9251576" cy="2585323"/>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Task 4:</a:t>
            </a:r>
            <a:r>
              <a:rPr lang="en-IN" dirty="0">
                <a:solidFill>
                  <a:schemeClr val="bg1"/>
                </a:solidFill>
                <a:latin typeface="Times New Roman" panose="02020603050405020304" pitchFamily="18" charset="0"/>
                <a:cs typeface="Times New Roman" panose="02020603050405020304" pitchFamily="18" charset="0"/>
              </a:rPr>
              <a:t> </a:t>
            </a:r>
            <a:r>
              <a:rPr lang="en-US" i="0" dirty="0">
                <a:solidFill>
                  <a:schemeClr val="bg1"/>
                </a:solidFill>
                <a:effectLst/>
                <a:latin typeface="Times New Roman" panose="02020603050405020304" pitchFamily="18" charset="0"/>
                <a:cs typeface="Times New Roman" panose="02020603050405020304" pitchFamily="18" charset="0"/>
              </a:rPr>
              <a:t>Verify that Load Balancing is Working</a:t>
            </a:r>
          </a:p>
          <a:p>
            <a:pPr marL="285750" indent="-285750" algn="l">
              <a:buFont typeface="Wingdings" panose="05000000000000000000" pitchFamily="2" charset="2"/>
              <a:buChar char="v"/>
            </a:pPr>
            <a:r>
              <a:rPr lang="en-US" b="0" i="0" dirty="0">
                <a:solidFill>
                  <a:schemeClr val="bg1"/>
                </a:solidFill>
                <a:effectLst/>
                <a:latin typeface="Times New Roman" panose="02020603050405020304" pitchFamily="18" charset="0"/>
                <a:cs typeface="Times New Roman" panose="02020603050405020304" pitchFamily="18" charset="0"/>
              </a:rPr>
              <a:t>click </a:t>
            </a:r>
            <a:r>
              <a:rPr lang="en-US" b="1" i="0" dirty="0" err="1">
                <a:solidFill>
                  <a:schemeClr val="bg1"/>
                </a:solidFill>
                <a:effectLst/>
                <a:latin typeface="Times New Roman" panose="02020603050405020304" pitchFamily="18" charset="0"/>
                <a:cs typeface="Times New Roman" panose="02020603050405020304" pitchFamily="18" charset="0"/>
              </a:rPr>
              <a:t>Instances</a:t>
            </a:r>
            <a:r>
              <a:rPr lang="en-US" b="0" i="0" dirty="0" err="1">
                <a:solidFill>
                  <a:schemeClr val="bg1"/>
                </a:solidFill>
                <a:effectLst/>
                <a:latin typeface="Times New Roman" panose="02020603050405020304" pitchFamily="18" charset="0"/>
                <a:cs typeface="Times New Roman" panose="02020603050405020304" pitchFamily="18" charset="0"/>
              </a:rPr>
              <a:t>.You</a:t>
            </a:r>
            <a:r>
              <a:rPr lang="en-US" b="0" i="0" dirty="0">
                <a:solidFill>
                  <a:schemeClr val="bg1"/>
                </a:solidFill>
                <a:effectLst/>
                <a:latin typeface="Times New Roman" panose="02020603050405020304" pitchFamily="18" charset="0"/>
                <a:cs typeface="Times New Roman" panose="02020603050405020304" pitchFamily="18" charset="0"/>
              </a:rPr>
              <a:t> should see two new instances named </a:t>
            </a:r>
            <a:r>
              <a:rPr lang="en-US" b="1" i="0" dirty="0">
                <a:solidFill>
                  <a:schemeClr val="bg1"/>
                </a:solidFill>
                <a:effectLst/>
                <a:latin typeface="Times New Roman" panose="02020603050405020304" pitchFamily="18" charset="0"/>
                <a:cs typeface="Times New Roman" panose="02020603050405020304" pitchFamily="18" charset="0"/>
              </a:rPr>
              <a:t>Lab Instance</a:t>
            </a:r>
            <a:r>
              <a:rPr lang="en-US" b="0" i="0" dirty="0">
                <a:solidFill>
                  <a:schemeClr val="bg1"/>
                </a:solidFill>
                <a:effectLst/>
                <a:latin typeface="Times New Roman" panose="02020603050405020304" pitchFamily="18" charset="0"/>
                <a:cs typeface="Times New Roman" panose="02020603050405020304" pitchFamily="18" charset="0"/>
              </a:rPr>
              <a:t>. These were launched by Auto Scaling.</a:t>
            </a:r>
          </a:p>
          <a:p>
            <a:pPr marL="285750" indent="-285750" algn="l">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In the </a:t>
            </a:r>
            <a:r>
              <a:rPr lang="en-US" dirty="0" err="1">
                <a:solidFill>
                  <a:schemeClr val="bg1"/>
                </a:solidFill>
                <a:latin typeface="Times New Roman" panose="02020603050405020304" pitchFamily="18" charset="0"/>
                <a:cs typeface="Times New Roman" panose="02020603050405020304" pitchFamily="18" charset="0"/>
              </a:rPr>
              <a:t>labgroup</a:t>
            </a:r>
            <a:r>
              <a:rPr lang="en-US" dirty="0">
                <a:solidFill>
                  <a:schemeClr val="bg1"/>
                </a:solidFill>
                <a:latin typeface="Times New Roman" panose="02020603050405020304" pitchFamily="18" charset="0"/>
                <a:cs typeface="Times New Roman" panose="02020603050405020304" pitchFamily="18" charset="0"/>
              </a:rPr>
              <a:t> target group,</a:t>
            </a:r>
            <a:r>
              <a:rPr lang="en-US" b="0" i="0" dirty="0">
                <a:solidFill>
                  <a:schemeClr val="bg1"/>
                </a:solidFill>
                <a:effectLst/>
                <a:latin typeface="Times New Roman" panose="02020603050405020304" pitchFamily="18" charset="0"/>
                <a:cs typeface="Times New Roman" panose="02020603050405020304" pitchFamily="18" charset="0"/>
              </a:rPr>
              <a:t> two </a:t>
            </a:r>
            <a:r>
              <a:rPr lang="en-US" b="1" i="0" dirty="0">
                <a:solidFill>
                  <a:schemeClr val="bg1"/>
                </a:solidFill>
                <a:effectLst/>
                <a:latin typeface="Times New Roman" panose="02020603050405020304" pitchFamily="18" charset="0"/>
                <a:cs typeface="Times New Roman" panose="02020603050405020304" pitchFamily="18" charset="0"/>
              </a:rPr>
              <a:t>Lab Instance</a:t>
            </a:r>
            <a:r>
              <a:rPr lang="en-US" b="0" i="0" dirty="0">
                <a:solidFill>
                  <a:schemeClr val="bg1"/>
                </a:solidFill>
                <a:effectLst/>
                <a:latin typeface="Times New Roman" panose="02020603050405020304" pitchFamily="18" charset="0"/>
                <a:cs typeface="Times New Roman" panose="02020603050405020304" pitchFamily="18" charset="0"/>
              </a:rPr>
              <a:t> targets should be listed for this target </a:t>
            </a:r>
            <a:r>
              <a:rPr lang="en-US" b="0" i="0" dirty="0" err="1">
                <a:solidFill>
                  <a:schemeClr val="bg1"/>
                </a:solidFill>
                <a:effectLst/>
                <a:latin typeface="Times New Roman" panose="02020603050405020304" pitchFamily="18" charset="0"/>
                <a:cs typeface="Times New Roman" panose="02020603050405020304" pitchFamily="18" charset="0"/>
              </a:rPr>
              <a:t>group.Wait</a:t>
            </a:r>
            <a:r>
              <a:rPr lang="en-US" b="0" i="0" dirty="0">
                <a:solidFill>
                  <a:schemeClr val="bg1"/>
                </a:solidFill>
                <a:effectLst/>
                <a:latin typeface="Times New Roman" panose="02020603050405020304" pitchFamily="18" charset="0"/>
                <a:cs typeface="Times New Roman" panose="02020603050405020304" pitchFamily="18" charset="0"/>
              </a:rPr>
              <a:t> until the </a:t>
            </a:r>
            <a:r>
              <a:rPr lang="en-US" b="1" i="0" dirty="0">
                <a:solidFill>
                  <a:schemeClr val="bg1"/>
                </a:solidFill>
                <a:effectLst/>
                <a:latin typeface="Times New Roman" panose="02020603050405020304" pitchFamily="18" charset="0"/>
                <a:cs typeface="Times New Roman" panose="02020603050405020304" pitchFamily="18" charset="0"/>
              </a:rPr>
              <a:t>Status</a:t>
            </a:r>
            <a:r>
              <a:rPr lang="en-US" b="0" i="0" dirty="0">
                <a:solidFill>
                  <a:schemeClr val="bg1"/>
                </a:solidFill>
                <a:effectLst/>
                <a:latin typeface="Times New Roman" panose="02020603050405020304" pitchFamily="18" charset="0"/>
                <a:cs typeface="Times New Roman" panose="02020603050405020304" pitchFamily="18" charset="0"/>
              </a:rPr>
              <a:t> of both instances transitions to </a:t>
            </a:r>
            <a:r>
              <a:rPr lang="en-US" b="0" i="1" dirty="0">
                <a:solidFill>
                  <a:schemeClr val="bg1"/>
                </a:solidFill>
                <a:effectLst/>
                <a:latin typeface="Times New Roman" panose="02020603050405020304" pitchFamily="18" charset="0"/>
                <a:cs typeface="Times New Roman" panose="02020603050405020304" pitchFamily="18" charset="0"/>
              </a:rPr>
              <a:t>healthy</a:t>
            </a:r>
            <a:r>
              <a:rPr lang="en-US"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Now copy the DNS name of the created </a:t>
            </a:r>
            <a:r>
              <a:rPr lang="en-US" dirty="0" err="1">
                <a:solidFill>
                  <a:schemeClr val="bg1"/>
                </a:solidFill>
                <a:latin typeface="Times New Roman" panose="02020603050405020304" pitchFamily="18" charset="0"/>
                <a:cs typeface="Times New Roman" panose="02020603050405020304" pitchFamily="18" charset="0"/>
              </a:rPr>
              <a:t>laod</a:t>
            </a:r>
            <a:r>
              <a:rPr lang="en-US" dirty="0">
                <a:solidFill>
                  <a:schemeClr val="bg1"/>
                </a:solidFill>
                <a:latin typeface="Times New Roman" panose="02020603050405020304" pitchFamily="18" charset="0"/>
                <a:cs typeface="Times New Roman" panose="02020603050405020304" pitchFamily="18" charset="0"/>
              </a:rPr>
              <a:t> balancer </a:t>
            </a:r>
            <a:r>
              <a:rPr lang="en-US" b="0" i="0" dirty="0">
                <a:solidFill>
                  <a:schemeClr val="bg1"/>
                </a:solidFill>
                <a:effectLst/>
                <a:latin typeface="Times New Roman" panose="02020603050405020304" pitchFamily="18" charset="0"/>
                <a:cs typeface="Times New Roman" panose="02020603050405020304" pitchFamily="18" charset="0"/>
              </a:rPr>
              <a:t>making sure to omit "(A Record)".</a:t>
            </a:r>
            <a:r>
              <a:rPr lang="en-US" dirty="0">
                <a:solidFill>
                  <a:schemeClr val="bg1"/>
                </a:solidFill>
                <a:latin typeface="Times New Roman" panose="02020603050405020304" pitchFamily="18" charset="0"/>
                <a:cs typeface="Times New Roman" panose="02020603050405020304" pitchFamily="18" charset="0"/>
              </a:rPr>
              <a:t>and paste it in a new browser</a:t>
            </a:r>
          </a:p>
          <a:p>
            <a:pPr marL="285750" indent="-285750" algn="l">
              <a:buFont typeface="Wingdings" panose="05000000000000000000" pitchFamily="2" charset="2"/>
              <a:buChar char="v"/>
            </a:pPr>
            <a:r>
              <a:rPr lang="en-US" b="0" i="0" dirty="0">
                <a:solidFill>
                  <a:schemeClr val="bg1"/>
                </a:solidFill>
                <a:effectLst/>
                <a:latin typeface="Times New Roman" panose="02020603050405020304" pitchFamily="18" charset="0"/>
                <a:cs typeface="Times New Roman" panose="02020603050405020304" pitchFamily="18" charset="0"/>
              </a:rPr>
              <a:t>The application should appear in your browser. This indicates that the Load Balancer received the request, sent it to one of the EC2 instances, then passed back the result.</a:t>
            </a:r>
          </a:p>
        </p:txBody>
      </p:sp>
      <p:pic>
        <p:nvPicPr>
          <p:cNvPr id="4" name="Picture 3">
            <a:extLst>
              <a:ext uri="{FF2B5EF4-FFF2-40B4-BE49-F238E27FC236}">
                <a16:creationId xmlns="" xmlns:a16="http://schemas.microsoft.com/office/drawing/2014/main" id="{CA089452-B64C-2263-9BC9-C26843390593}"/>
              </a:ext>
            </a:extLst>
          </p:cNvPr>
          <p:cNvPicPr>
            <a:picLocks noChangeAspect="1"/>
          </p:cNvPicPr>
          <p:nvPr/>
        </p:nvPicPr>
        <p:blipFill>
          <a:blip r:embed="rId2" cstate="print"/>
          <a:stretch>
            <a:fillRect/>
          </a:stretch>
        </p:blipFill>
        <p:spPr>
          <a:xfrm>
            <a:off x="3074896" y="3231557"/>
            <a:ext cx="5190564" cy="2919692"/>
          </a:xfrm>
          <a:prstGeom prst="rect">
            <a:avLst/>
          </a:prstGeom>
        </p:spPr>
      </p:pic>
    </p:spTree>
    <p:extLst>
      <p:ext uri="{BB962C8B-B14F-4D97-AF65-F5344CB8AC3E}">
        <p14:creationId xmlns="" xmlns:p14="http://schemas.microsoft.com/office/powerpoint/2010/main" val="147056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BDF1D7A-0312-BA03-EFE9-F9FE04550CDB}"/>
              </a:ext>
            </a:extLst>
          </p:cNvPr>
          <p:cNvSpPr txBox="1"/>
          <p:nvPr/>
        </p:nvSpPr>
        <p:spPr>
          <a:xfrm>
            <a:off x="457200" y="134470"/>
            <a:ext cx="9789460" cy="3600986"/>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Task 5: </a:t>
            </a:r>
            <a:r>
              <a:rPr lang="en-IN" dirty="0">
                <a:solidFill>
                  <a:schemeClr val="bg1"/>
                </a:solidFill>
                <a:latin typeface="Times New Roman" panose="02020603050405020304" pitchFamily="18" charset="0"/>
                <a:cs typeface="Times New Roman" panose="02020603050405020304" pitchFamily="18" charset="0"/>
              </a:rPr>
              <a:t>Test Auto Scaling</a:t>
            </a:r>
          </a:p>
          <a:p>
            <a:pPr marL="285750" indent="-285750" algn="l">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On the </a:t>
            </a:r>
            <a:r>
              <a:rPr lang="en-US" sz="1600" b="1" i="0" dirty="0">
                <a:solidFill>
                  <a:schemeClr val="bg1"/>
                </a:solidFill>
                <a:effectLst/>
                <a:latin typeface="Times New Roman" panose="02020603050405020304" pitchFamily="18" charset="0"/>
                <a:cs typeface="Times New Roman" panose="02020603050405020304" pitchFamily="18" charset="0"/>
              </a:rPr>
              <a:t>Services </a:t>
            </a:r>
            <a:r>
              <a:rPr lang="en-US" sz="1600" b="0" i="0" dirty="0">
                <a:solidFill>
                  <a:schemeClr val="bg1"/>
                </a:solidFill>
                <a:effectLst/>
                <a:latin typeface="Times New Roman" panose="02020603050405020304" pitchFamily="18" charset="0"/>
                <a:cs typeface="Times New Roman" panose="02020603050405020304" pitchFamily="18" charset="0"/>
              </a:rPr>
              <a:t>menu, click </a:t>
            </a:r>
            <a:r>
              <a:rPr lang="en-US" sz="1600" b="1" i="0" dirty="0" err="1">
                <a:solidFill>
                  <a:schemeClr val="bg1"/>
                </a:solidFill>
                <a:effectLst/>
                <a:latin typeface="Times New Roman" panose="02020603050405020304" pitchFamily="18" charset="0"/>
                <a:cs typeface="Times New Roman" panose="02020603050405020304" pitchFamily="18" charset="0"/>
              </a:rPr>
              <a:t>CloudWatch</a:t>
            </a:r>
            <a:r>
              <a:rPr lang="en-US" sz="1600" b="0" i="0" dirty="0" err="1">
                <a:solidFill>
                  <a:schemeClr val="bg1"/>
                </a:solidFill>
                <a:effectLst/>
                <a:latin typeface="Times New Roman" panose="02020603050405020304" pitchFamily="18" charset="0"/>
                <a:cs typeface="Times New Roman" panose="02020603050405020304" pitchFamily="18" charset="0"/>
              </a:rPr>
              <a:t>.In</a:t>
            </a:r>
            <a:r>
              <a:rPr lang="en-US" sz="1600" b="0" i="0" dirty="0">
                <a:solidFill>
                  <a:schemeClr val="bg1"/>
                </a:solidFill>
                <a:effectLst/>
                <a:latin typeface="Times New Roman" panose="02020603050405020304" pitchFamily="18" charset="0"/>
                <a:cs typeface="Times New Roman" panose="02020603050405020304" pitchFamily="18" charset="0"/>
              </a:rPr>
              <a:t> the left navigation pane, choose </a:t>
            </a:r>
            <a:r>
              <a:rPr lang="en-US" sz="1600" b="1" i="0" dirty="0">
                <a:solidFill>
                  <a:schemeClr val="bg1"/>
                </a:solidFill>
                <a:effectLst/>
                <a:latin typeface="Times New Roman" panose="02020603050405020304" pitchFamily="18" charset="0"/>
                <a:cs typeface="Times New Roman" panose="02020603050405020304" pitchFamily="18" charset="0"/>
              </a:rPr>
              <a:t>All </a:t>
            </a:r>
            <a:r>
              <a:rPr lang="en-US" sz="1600" b="1" i="0" dirty="0" err="1">
                <a:solidFill>
                  <a:schemeClr val="bg1"/>
                </a:solidFill>
                <a:effectLst/>
                <a:latin typeface="Times New Roman" panose="02020603050405020304" pitchFamily="18" charset="0"/>
                <a:cs typeface="Times New Roman" panose="02020603050405020304" pitchFamily="18" charset="0"/>
              </a:rPr>
              <a:t>alarms</a:t>
            </a:r>
            <a:r>
              <a:rPr lang="en-US" sz="1600" b="0" i="0" dirty="0" err="1">
                <a:solidFill>
                  <a:schemeClr val="bg1"/>
                </a:solidFill>
                <a:effectLst/>
                <a:latin typeface="Times New Roman" panose="02020603050405020304" pitchFamily="18" charset="0"/>
                <a:cs typeface="Times New Roman" panose="02020603050405020304" pitchFamily="18" charset="0"/>
              </a:rPr>
              <a:t>.Two</a:t>
            </a:r>
            <a:r>
              <a:rPr lang="en-US" sz="1600" b="0" i="0" dirty="0">
                <a:solidFill>
                  <a:schemeClr val="bg1"/>
                </a:solidFill>
                <a:effectLst/>
                <a:latin typeface="Times New Roman" panose="02020603050405020304" pitchFamily="18" charset="0"/>
                <a:cs typeface="Times New Roman" panose="02020603050405020304" pitchFamily="18" charset="0"/>
              </a:rPr>
              <a:t> alarms will be displayed. These were created automatically by the Auto Scaling group. </a:t>
            </a:r>
          </a:p>
          <a:p>
            <a:pPr marL="285750" indent="-285750" algn="l">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From services select EC2 and choose Auto Scaling Groups and select Lab Auto Scaling Group which you created.</a:t>
            </a:r>
          </a:p>
          <a:p>
            <a:pPr marL="285750" indent="-285750">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choose the </a:t>
            </a:r>
            <a:r>
              <a:rPr lang="en-US" sz="1600" b="1" i="0" dirty="0">
                <a:solidFill>
                  <a:schemeClr val="bg1"/>
                </a:solidFill>
                <a:effectLst/>
                <a:latin typeface="Times New Roman" panose="02020603050405020304" pitchFamily="18" charset="0"/>
                <a:cs typeface="Times New Roman" panose="02020603050405020304" pitchFamily="18" charset="0"/>
              </a:rPr>
              <a:t>Automatic Scaling</a:t>
            </a:r>
            <a:r>
              <a:rPr lang="en-US" sz="1600" b="0" i="0" dirty="0">
                <a:solidFill>
                  <a:schemeClr val="bg1"/>
                </a:solidFill>
                <a:effectLst/>
                <a:latin typeface="Times New Roman" panose="02020603050405020304" pitchFamily="18" charset="0"/>
                <a:cs typeface="Times New Roman" panose="02020603050405020304" pitchFamily="18" charset="0"/>
              </a:rPr>
              <a:t> tab.</a:t>
            </a:r>
            <a:r>
              <a:rPr lang="en-IN" sz="1600" b="0" i="0" dirty="0">
                <a:solidFill>
                  <a:schemeClr val="bg1"/>
                </a:solidFill>
                <a:effectLst/>
                <a:latin typeface="Times New Roman" panose="02020603050405020304" pitchFamily="18" charset="0"/>
                <a:cs typeface="Times New Roman" panose="02020603050405020304" pitchFamily="18" charset="0"/>
              </a:rPr>
              <a:t> Select </a:t>
            </a:r>
            <a:r>
              <a:rPr lang="en-IN" sz="1600" b="1" i="0" dirty="0" err="1">
                <a:solidFill>
                  <a:schemeClr val="bg1"/>
                </a:solidFill>
                <a:effectLst/>
                <a:latin typeface="Times New Roman" panose="02020603050405020304" pitchFamily="18" charset="0"/>
                <a:cs typeface="Times New Roman" panose="02020603050405020304" pitchFamily="18" charset="0"/>
              </a:rPr>
              <a:t>LabScalingPolicy</a:t>
            </a:r>
            <a:r>
              <a:rPr lang="en-IN" sz="1600" dirty="0">
                <a:solidFill>
                  <a:schemeClr val="bg1"/>
                </a:solidFill>
                <a:latin typeface="Times New Roman" panose="02020603050405020304" pitchFamily="18" charset="0"/>
                <a:cs typeface="Times New Roman" panose="02020603050405020304" pitchFamily="18" charset="0"/>
              </a:rPr>
              <a:t> and from actions change the target value to 50.click update.</a:t>
            </a:r>
          </a:p>
          <a:p>
            <a:pPr marL="285750" indent="-285750">
              <a:buFont typeface="Wingdings" panose="05000000000000000000" pitchFamily="2" charset="2"/>
              <a:buChar char="v"/>
            </a:pPr>
            <a:r>
              <a:rPr lang="en-IN" sz="1600" dirty="0">
                <a:solidFill>
                  <a:schemeClr val="bg1"/>
                </a:solidFill>
                <a:latin typeface="Times New Roman" panose="02020603050405020304" pitchFamily="18" charset="0"/>
                <a:cs typeface="Times New Roman" panose="02020603050405020304" pitchFamily="18" charset="0"/>
              </a:rPr>
              <a:t>To go </a:t>
            </a:r>
            <a:r>
              <a:rPr lang="en-IN" sz="1600" dirty="0" err="1">
                <a:solidFill>
                  <a:schemeClr val="bg1"/>
                </a:solidFill>
                <a:latin typeface="Times New Roman" panose="02020603050405020304" pitchFamily="18" charset="0"/>
                <a:cs typeface="Times New Roman" panose="02020603050405020304" pitchFamily="18" charset="0"/>
              </a:rPr>
              <a:t>cloudwatch</a:t>
            </a:r>
            <a:r>
              <a:rPr lang="en-IN" sz="1600" dirty="0">
                <a:solidFill>
                  <a:schemeClr val="bg1"/>
                </a:solidFill>
                <a:latin typeface="Times New Roman" panose="02020603050405020304" pitchFamily="18" charset="0"/>
                <a:cs typeface="Times New Roman" panose="02020603050405020304" pitchFamily="18" charset="0"/>
              </a:rPr>
              <a:t> and click all alarms and verify.</a:t>
            </a:r>
          </a:p>
          <a:p>
            <a:pPr marL="285750" indent="-285750">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Click the </a:t>
            </a:r>
            <a:r>
              <a:rPr lang="en-US" sz="1600" b="1" i="0" dirty="0">
                <a:solidFill>
                  <a:schemeClr val="bg1"/>
                </a:solidFill>
                <a:effectLst/>
                <a:latin typeface="Times New Roman" panose="02020603050405020304" pitchFamily="18" charset="0"/>
                <a:cs typeface="Times New Roman" panose="02020603050405020304" pitchFamily="18" charset="0"/>
              </a:rPr>
              <a:t>OK</a:t>
            </a:r>
            <a:r>
              <a:rPr lang="en-US" sz="1600" b="0" i="0" dirty="0">
                <a:solidFill>
                  <a:schemeClr val="bg1"/>
                </a:solidFill>
                <a:effectLst/>
                <a:latin typeface="Times New Roman" panose="02020603050405020304" pitchFamily="18" charset="0"/>
                <a:cs typeface="Times New Roman" panose="02020603050405020304" pitchFamily="18" charset="0"/>
              </a:rPr>
              <a:t> alarm, which has </a:t>
            </a:r>
            <a:r>
              <a:rPr lang="en-US" sz="1600" b="0" i="1" dirty="0" err="1">
                <a:solidFill>
                  <a:schemeClr val="bg1"/>
                </a:solidFill>
                <a:effectLst/>
                <a:latin typeface="Times New Roman" panose="02020603050405020304" pitchFamily="18" charset="0"/>
                <a:cs typeface="Times New Roman" panose="02020603050405020304" pitchFamily="18" charset="0"/>
              </a:rPr>
              <a:t>AlarmHigh</a:t>
            </a:r>
            <a:r>
              <a:rPr lang="en-US" sz="1600" b="0" i="0" dirty="0">
                <a:solidFill>
                  <a:schemeClr val="bg1"/>
                </a:solidFill>
                <a:effectLst/>
                <a:latin typeface="Times New Roman" panose="02020603050405020304" pitchFamily="18" charset="0"/>
                <a:cs typeface="Times New Roman" panose="02020603050405020304" pitchFamily="18" charset="0"/>
              </a:rPr>
              <a:t> in its </a:t>
            </a:r>
            <a:r>
              <a:rPr lang="en-US" sz="1600" b="0" i="0" dirty="0" err="1">
                <a:solidFill>
                  <a:schemeClr val="bg1"/>
                </a:solidFill>
                <a:effectLst/>
                <a:latin typeface="Times New Roman" panose="02020603050405020304" pitchFamily="18" charset="0"/>
                <a:cs typeface="Times New Roman" panose="02020603050405020304" pitchFamily="18" charset="0"/>
              </a:rPr>
              <a:t>name.Return</a:t>
            </a:r>
            <a:r>
              <a:rPr lang="en-US" sz="1600" b="0" i="0" dirty="0">
                <a:solidFill>
                  <a:schemeClr val="bg1"/>
                </a:solidFill>
                <a:effectLst/>
                <a:latin typeface="Times New Roman" panose="02020603050405020304" pitchFamily="18" charset="0"/>
                <a:cs typeface="Times New Roman" panose="02020603050405020304" pitchFamily="18" charset="0"/>
              </a:rPr>
              <a:t> to the browser tab with the web application.</a:t>
            </a:r>
          </a:p>
          <a:p>
            <a:pPr algn="l"/>
            <a:r>
              <a:rPr lang="en-US" sz="1600" b="0" i="0" dirty="0">
                <a:solidFill>
                  <a:schemeClr val="bg1"/>
                </a:solidFill>
                <a:effectLst/>
                <a:latin typeface="Times New Roman" panose="02020603050405020304" pitchFamily="18" charset="0"/>
                <a:cs typeface="Times New Roman" panose="02020603050405020304" pitchFamily="18" charset="0"/>
              </a:rPr>
              <a:t>Click </a:t>
            </a:r>
            <a:r>
              <a:rPr lang="en-US" sz="1600" b="1" i="0" dirty="0">
                <a:solidFill>
                  <a:schemeClr val="bg1"/>
                </a:solidFill>
                <a:effectLst/>
                <a:latin typeface="Times New Roman" panose="02020603050405020304" pitchFamily="18" charset="0"/>
                <a:cs typeface="Times New Roman" panose="02020603050405020304" pitchFamily="18" charset="0"/>
              </a:rPr>
              <a:t>Load Test</a:t>
            </a:r>
            <a:r>
              <a:rPr lang="en-US" sz="1600" b="0" i="0" dirty="0">
                <a:solidFill>
                  <a:schemeClr val="bg1"/>
                </a:solidFill>
                <a:effectLst/>
                <a:latin typeface="Times New Roman" panose="02020603050405020304" pitchFamily="18" charset="0"/>
                <a:cs typeface="Times New Roman" panose="02020603050405020304" pitchFamily="18" charset="0"/>
              </a:rPr>
              <a:t> beside the AWS </a:t>
            </a:r>
            <a:r>
              <a:rPr lang="en-US" sz="1600" b="0" i="0" dirty="0" err="1">
                <a:solidFill>
                  <a:schemeClr val="bg1"/>
                </a:solidFill>
                <a:effectLst/>
                <a:latin typeface="Times New Roman" panose="02020603050405020304" pitchFamily="18" charset="0"/>
                <a:cs typeface="Times New Roman" panose="02020603050405020304" pitchFamily="18" charset="0"/>
              </a:rPr>
              <a:t>logo.This</a:t>
            </a:r>
            <a:r>
              <a:rPr lang="en-US" sz="1600" b="0" i="0" dirty="0">
                <a:solidFill>
                  <a:schemeClr val="bg1"/>
                </a:solidFill>
                <a:effectLst/>
                <a:latin typeface="Times New Roman" panose="02020603050405020304" pitchFamily="18" charset="0"/>
                <a:cs typeface="Times New Roman" panose="02020603050405020304" pitchFamily="18" charset="0"/>
              </a:rPr>
              <a:t> will cause the application to generate high loads. </a:t>
            </a:r>
          </a:p>
          <a:p>
            <a:pPr marL="285750" indent="-285750" algn="l">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You should see the </a:t>
            </a:r>
            <a:r>
              <a:rPr lang="en-US" sz="1600" b="1" i="0" dirty="0" err="1">
                <a:solidFill>
                  <a:schemeClr val="bg1"/>
                </a:solidFill>
                <a:effectLst/>
                <a:latin typeface="Times New Roman" panose="02020603050405020304" pitchFamily="18" charset="0"/>
                <a:cs typeface="Times New Roman" panose="02020603050405020304" pitchFamily="18" charset="0"/>
              </a:rPr>
              <a:t>AlarmHigh</a:t>
            </a:r>
            <a:r>
              <a:rPr lang="en-US" sz="1600" b="0" i="0" dirty="0">
                <a:solidFill>
                  <a:schemeClr val="bg1"/>
                </a:solidFill>
                <a:effectLst/>
                <a:latin typeface="Times New Roman" panose="02020603050405020304" pitchFamily="18" charset="0"/>
                <a:cs typeface="Times New Roman" panose="02020603050405020304" pitchFamily="18" charset="0"/>
              </a:rPr>
              <a:t> chart indicating an increasing CPU percentage. Once it crosses the 60% line for more than 3 minutes, it will trigger Auto Scaling to add additional instances.</a:t>
            </a:r>
          </a:p>
          <a:p>
            <a:pPr marL="285750" indent="-285750" algn="l">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In EC2 instances , you notice that m</a:t>
            </a:r>
            <a:r>
              <a:rPr lang="en-US" sz="1600" b="0" i="0" dirty="0">
                <a:solidFill>
                  <a:schemeClr val="bg1"/>
                </a:solidFill>
                <a:effectLst/>
                <a:latin typeface="Times New Roman" panose="02020603050405020304" pitchFamily="18" charset="0"/>
                <a:cs typeface="Times New Roman" panose="02020603050405020304" pitchFamily="18" charset="0"/>
              </a:rPr>
              <a:t>ore than two instances labeled </a:t>
            </a:r>
            <a:r>
              <a:rPr lang="en-US" sz="1600" b="1" i="0" dirty="0">
                <a:solidFill>
                  <a:schemeClr val="bg1"/>
                </a:solidFill>
                <a:effectLst/>
                <a:latin typeface="Times New Roman" panose="02020603050405020304" pitchFamily="18" charset="0"/>
                <a:cs typeface="Times New Roman" panose="02020603050405020304" pitchFamily="18" charset="0"/>
              </a:rPr>
              <a:t>Lab Instance</a:t>
            </a:r>
            <a:r>
              <a:rPr lang="en-US" sz="1600" b="0" i="0" dirty="0">
                <a:solidFill>
                  <a:schemeClr val="bg1"/>
                </a:solidFill>
                <a:effectLst/>
                <a:latin typeface="Times New Roman" panose="02020603050405020304" pitchFamily="18" charset="0"/>
                <a:cs typeface="Times New Roman" panose="02020603050405020304" pitchFamily="18" charset="0"/>
              </a:rPr>
              <a:t> should now be running.</a:t>
            </a:r>
          </a:p>
          <a:p>
            <a:pPr marL="285750" indent="-285750" algn="l">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Finally terminate the Web Server 1.</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p>
        </p:txBody>
      </p:sp>
      <p:pic>
        <p:nvPicPr>
          <p:cNvPr id="6" name="Picture 5">
            <a:extLst>
              <a:ext uri="{FF2B5EF4-FFF2-40B4-BE49-F238E27FC236}">
                <a16:creationId xmlns="" xmlns:a16="http://schemas.microsoft.com/office/drawing/2014/main" id="{F2AA5488-0692-A46D-F292-03B1AB5DDED0}"/>
              </a:ext>
            </a:extLst>
          </p:cNvPr>
          <p:cNvPicPr>
            <a:picLocks noChangeAspect="1"/>
          </p:cNvPicPr>
          <p:nvPr/>
        </p:nvPicPr>
        <p:blipFill>
          <a:blip r:embed="rId2" cstate="print"/>
          <a:stretch>
            <a:fillRect/>
          </a:stretch>
        </p:blipFill>
        <p:spPr>
          <a:xfrm>
            <a:off x="3478307" y="3735456"/>
            <a:ext cx="4566024" cy="2568389"/>
          </a:xfrm>
          <a:prstGeom prst="rect">
            <a:avLst/>
          </a:prstGeom>
        </p:spPr>
      </p:pic>
    </p:spTree>
    <p:extLst>
      <p:ext uri="{BB962C8B-B14F-4D97-AF65-F5344CB8AC3E}">
        <p14:creationId xmlns="" xmlns:p14="http://schemas.microsoft.com/office/powerpoint/2010/main" val="216548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29246" y="256647"/>
            <a:ext cx="6482443" cy="1219200"/>
          </a:xfrm>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AWS CLOUDWATCH</a:t>
            </a:r>
          </a:p>
        </p:txBody>
      </p:sp>
      <p:sp>
        <p:nvSpPr>
          <p:cNvPr id="4" name="TextBox 3"/>
          <p:cNvSpPr txBox="1"/>
          <p:nvPr/>
        </p:nvSpPr>
        <p:spPr>
          <a:xfrm>
            <a:off x="888274" y="1297266"/>
            <a:ext cx="7543800"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PROCEDURE</a:t>
            </a:r>
          </a:p>
        </p:txBody>
      </p:sp>
      <p:sp>
        <p:nvSpPr>
          <p:cNvPr id="5" name="TextBox 4"/>
          <p:cNvSpPr txBox="1"/>
          <p:nvPr/>
        </p:nvSpPr>
        <p:spPr>
          <a:xfrm>
            <a:off x="1018903" y="1817883"/>
            <a:ext cx="70866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1.Go to AWS </a:t>
            </a:r>
            <a:r>
              <a:rPr lang="en-US" dirty="0" err="1">
                <a:latin typeface="Times New Roman" panose="02020603050405020304" pitchFamily="18" charset="0"/>
                <a:cs typeface="Times New Roman" panose="02020603050405020304" pitchFamily="18" charset="0"/>
              </a:rPr>
              <a:t>Services,Click</a:t>
            </a:r>
            <a:r>
              <a:rPr lang="en-US" dirty="0">
                <a:latin typeface="Times New Roman" panose="02020603050405020304" pitchFamily="18" charset="0"/>
                <a:cs typeface="Times New Roman" panose="02020603050405020304" pitchFamily="18" charset="0"/>
              </a:rPr>
              <a:t> on </a:t>
            </a:r>
            <a:r>
              <a:rPr lang="en-US" dirty="0" err="1">
                <a:latin typeface="Times New Roman" panose="02020603050405020304" pitchFamily="18" charset="0"/>
                <a:cs typeface="Times New Roman" panose="02020603050405020304" pitchFamily="18" charset="0"/>
              </a:rPr>
              <a:t>CloudWatch</a:t>
            </a:r>
            <a:r>
              <a:rPr lang="en-US" dirty="0">
                <a:latin typeface="Times New Roman" panose="02020603050405020304" pitchFamily="18" charset="0"/>
                <a:cs typeface="Times New Roman" panose="02020603050405020304" pitchFamily="18" charset="0"/>
              </a:rPr>
              <a:t> and then in the Dashboard go to Alarms section and select Billings.</a:t>
            </a:r>
          </a:p>
        </p:txBody>
      </p:sp>
      <p:pic>
        <p:nvPicPr>
          <p:cNvPr id="7" name="Picture 6" descr="Screenshot (14).png"/>
          <p:cNvPicPr>
            <a:picLocks noChangeAspect="1"/>
          </p:cNvPicPr>
          <p:nvPr/>
        </p:nvPicPr>
        <p:blipFill>
          <a:blip r:embed="rId2" cstate="print"/>
          <a:stretch>
            <a:fillRect/>
          </a:stretch>
        </p:blipFill>
        <p:spPr>
          <a:xfrm>
            <a:off x="2743200" y="2754396"/>
            <a:ext cx="7086600" cy="28194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C4744361-6C51-CAFD-A5E6-931535F78F04}"/>
              </a:ext>
            </a:extLst>
          </p:cNvPr>
          <p:cNvSpPr txBox="1"/>
          <p:nvPr/>
        </p:nvSpPr>
        <p:spPr>
          <a:xfrm>
            <a:off x="1269268" y="211008"/>
            <a:ext cx="9237368" cy="523220"/>
          </a:xfrm>
          <a:prstGeom prst="rect">
            <a:avLst/>
          </a:prstGeom>
          <a:noFill/>
        </p:spPr>
        <p:txBody>
          <a:bodyPr wrap="square" rtlCol="0">
            <a:spAutoFit/>
          </a:bodyPr>
          <a:lstStyle/>
          <a:p>
            <a:r>
              <a:rPr lang="en-IN" dirty="0"/>
              <a:t> </a:t>
            </a:r>
            <a:r>
              <a:rPr lang="en-IN" sz="2800" b="1" dirty="0">
                <a:latin typeface="Times New Roman" panose="02020603050405020304" pitchFamily="18" charset="0"/>
                <a:cs typeface="Times New Roman" panose="02020603050405020304" pitchFamily="18" charset="0"/>
              </a:rPr>
              <a:t>BUILDING A VPC AND LAUNCHING A WEB SERVER</a:t>
            </a:r>
          </a:p>
        </p:txBody>
      </p:sp>
      <p:sp>
        <p:nvSpPr>
          <p:cNvPr id="7" name="TextBox 6">
            <a:extLst>
              <a:ext uri="{FF2B5EF4-FFF2-40B4-BE49-F238E27FC236}">
                <a16:creationId xmlns="" xmlns:a16="http://schemas.microsoft.com/office/drawing/2014/main" id="{161DF5BF-CC44-B90B-852F-83F20F825CF9}"/>
              </a:ext>
            </a:extLst>
          </p:cNvPr>
          <p:cNvSpPr txBox="1"/>
          <p:nvPr/>
        </p:nvSpPr>
        <p:spPr>
          <a:xfrm>
            <a:off x="215660" y="987725"/>
            <a:ext cx="11593902" cy="341632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Step 1: First start the lab, when the lab status gets ready, it redirects to the AWS management console. </a:t>
            </a:r>
          </a:p>
          <a:p>
            <a:r>
              <a:rPr lang="en-IN" dirty="0">
                <a:latin typeface="Times New Roman" panose="02020603050405020304" pitchFamily="18" charset="0"/>
                <a:cs typeface="Times New Roman" panose="02020603050405020304" pitchFamily="18" charset="0"/>
              </a:rPr>
              <a:t>Step 2: Go to AWS services, search, and choose VPC to open the VPC console.</a:t>
            </a:r>
          </a:p>
          <a:p>
            <a:r>
              <a:rPr lang="en-IN" dirty="0">
                <a:latin typeface="Times New Roman" panose="02020603050405020304" pitchFamily="18" charset="0"/>
                <a:cs typeface="Times New Roman" panose="02020603050405020304" pitchFamily="18" charset="0"/>
              </a:rPr>
              <a:t>Step 3: Verify that your regions remain in the N-Virginia(us-east-1). Choose to create VPC in the VPC dashboard </a:t>
            </a:r>
          </a:p>
          <a:p>
            <a:r>
              <a:rPr lang="en-IN" dirty="0">
                <a:latin typeface="Times New Roman" panose="02020603050405020304" pitchFamily="18" charset="0"/>
                <a:cs typeface="Times New Roman" panose="02020603050405020304" pitchFamily="18" charset="0"/>
              </a:rPr>
              <a:t>Step 4: Choose VPC and more, in name tag auto-generation, keep auto-generate select and change it to a lab.</a:t>
            </a:r>
          </a:p>
          <a:p>
            <a:r>
              <a:rPr lang="en-IN" dirty="0">
                <a:latin typeface="Times New Roman" panose="02020603050405020304" pitchFamily="18" charset="0"/>
                <a:cs typeface="Times New Roman" panose="02020603050405020304" pitchFamily="18" charset="0"/>
              </a:rPr>
              <a:t>Step 5: Keep the IPv4 CIDR block to 10.10.0.0.0/16  and next for a number of availability zones select 1, number of public subnets select 1 , number of private subnets select 1 </a:t>
            </a:r>
          </a:p>
          <a:p>
            <a:r>
              <a:rPr lang="en-IN" dirty="0">
                <a:latin typeface="Times New Roman" panose="02020603050405020304" pitchFamily="18" charset="0"/>
                <a:cs typeface="Times New Roman" panose="02020603050405020304" pitchFamily="18" charset="0"/>
              </a:rPr>
              <a:t>Step 6: Now customize subnets CIDR blocks, change public subnet(us-east-1a) to 10.10.0.0/24, and change private subnet (us-east-1a) to 10.0.1.0/24 </a:t>
            </a:r>
          </a:p>
          <a:p>
            <a:r>
              <a:rPr lang="en-IN" dirty="0">
                <a:latin typeface="Times New Roman" panose="02020603050405020304" pitchFamily="18" charset="0"/>
                <a:cs typeface="Times New Roman" panose="02020603050405020304" pitchFamily="18" charset="0"/>
              </a:rPr>
              <a:t>Step 7: Set the NAT gateways to 1AZ and set VPC endpoints to none and keep both DNS hostnames and DNS resolutions enabled</a:t>
            </a:r>
          </a:p>
          <a:p>
            <a:r>
              <a:rPr lang="en-IN" dirty="0">
                <a:latin typeface="Times New Roman" panose="02020603050405020304" pitchFamily="18" charset="0"/>
                <a:cs typeface="Times New Roman" panose="02020603050405020304" pitchFamily="18" charset="0"/>
              </a:rPr>
              <a:t>Step 8: Check on the preview panel on the right side whether they match with the given regions or not</a:t>
            </a:r>
          </a:p>
          <a:p>
            <a:endParaRPr lang="en-IN" dirty="0"/>
          </a:p>
        </p:txBody>
      </p:sp>
      <p:pic>
        <p:nvPicPr>
          <p:cNvPr id="9" name="Picture 8">
            <a:extLst>
              <a:ext uri="{FF2B5EF4-FFF2-40B4-BE49-F238E27FC236}">
                <a16:creationId xmlns="" xmlns:a16="http://schemas.microsoft.com/office/drawing/2014/main" id="{AD15A668-2454-8A19-ED14-128976F172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9781" y="4295567"/>
            <a:ext cx="3542582" cy="2238011"/>
          </a:xfrm>
          <a:prstGeom prst="rect">
            <a:avLst/>
          </a:prstGeom>
        </p:spPr>
      </p:pic>
      <p:pic>
        <p:nvPicPr>
          <p:cNvPr id="11" name="Picture 10">
            <a:extLst>
              <a:ext uri="{FF2B5EF4-FFF2-40B4-BE49-F238E27FC236}">
                <a16:creationId xmlns="" xmlns:a16="http://schemas.microsoft.com/office/drawing/2014/main" id="{0F3A460B-ECFD-026D-287D-4DD8BA1CE17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16661" y="4295567"/>
            <a:ext cx="3542581" cy="2238012"/>
          </a:xfrm>
          <a:prstGeom prst="rect">
            <a:avLst/>
          </a:prstGeom>
        </p:spPr>
      </p:pic>
      <p:pic>
        <p:nvPicPr>
          <p:cNvPr id="13" name="Picture 12">
            <a:extLst>
              <a:ext uri="{FF2B5EF4-FFF2-40B4-BE49-F238E27FC236}">
                <a16:creationId xmlns="" xmlns:a16="http://schemas.microsoft.com/office/drawing/2014/main" id="{12BFDE8A-23EA-E6D5-2736-257A4A6EDFE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043540" y="4295567"/>
            <a:ext cx="3568460" cy="2238012"/>
          </a:xfrm>
          <a:prstGeom prst="rect">
            <a:avLst/>
          </a:prstGeom>
        </p:spPr>
      </p:pic>
    </p:spTree>
    <p:extLst>
      <p:ext uri="{BB962C8B-B14F-4D97-AF65-F5344CB8AC3E}">
        <p14:creationId xmlns="" xmlns:p14="http://schemas.microsoft.com/office/powerpoint/2010/main" val="140001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7814" y="336176"/>
            <a:ext cx="78486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2.Then Click on CREATE ALARM.</a:t>
            </a:r>
          </a:p>
        </p:txBody>
      </p:sp>
      <p:pic>
        <p:nvPicPr>
          <p:cNvPr id="5" name="Picture 4" descr="Screenshot (15).png"/>
          <p:cNvPicPr>
            <a:picLocks noChangeAspect="1"/>
          </p:cNvPicPr>
          <p:nvPr/>
        </p:nvPicPr>
        <p:blipFill>
          <a:blip r:embed="rId2" cstate="print"/>
          <a:stretch>
            <a:fillRect/>
          </a:stretch>
        </p:blipFill>
        <p:spPr>
          <a:xfrm>
            <a:off x="2438400" y="876300"/>
            <a:ext cx="7620000" cy="2819400"/>
          </a:xfrm>
          <a:prstGeom prst="rect">
            <a:avLst/>
          </a:prstGeom>
        </p:spPr>
      </p:pic>
      <p:sp>
        <p:nvSpPr>
          <p:cNvPr id="8" name="TextBox 7"/>
          <p:cNvSpPr txBox="1"/>
          <p:nvPr/>
        </p:nvSpPr>
        <p:spPr>
          <a:xfrm>
            <a:off x="1161506" y="3935505"/>
            <a:ext cx="792480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3.Then follow the steps.</a:t>
            </a:r>
          </a:p>
          <a:p>
            <a:r>
              <a:rPr lang="en-US" dirty="0">
                <a:solidFill>
                  <a:schemeClr val="bg1"/>
                </a:solidFill>
                <a:latin typeface="Times New Roman" panose="02020603050405020304" pitchFamily="18" charset="0"/>
                <a:cs typeface="Times New Roman" panose="02020603050405020304" pitchFamily="18" charset="0"/>
              </a:rPr>
              <a:t>In the first step it will ask us to Specify metric and </a:t>
            </a:r>
            <a:r>
              <a:rPr lang="en-US" dirty="0" err="1">
                <a:solidFill>
                  <a:schemeClr val="bg1"/>
                </a:solidFill>
                <a:latin typeface="Times New Roman" panose="02020603050405020304" pitchFamily="18" charset="0"/>
                <a:cs typeface="Times New Roman" panose="02020603050405020304" pitchFamily="18" charset="0"/>
              </a:rPr>
              <a:t>conditions.Click</a:t>
            </a:r>
            <a:r>
              <a:rPr lang="en-US" dirty="0">
                <a:solidFill>
                  <a:schemeClr val="bg1"/>
                </a:solidFill>
                <a:latin typeface="Times New Roman" panose="02020603050405020304" pitchFamily="18" charset="0"/>
                <a:cs typeface="Times New Roman" panose="02020603050405020304" pitchFamily="18" charset="0"/>
              </a:rPr>
              <a:t> on Select Metric.</a:t>
            </a:r>
          </a:p>
          <a:p>
            <a:r>
              <a:rPr lang="en-US" dirty="0">
                <a:solidFill>
                  <a:schemeClr val="bg1"/>
                </a:solidFill>
                <a:latin typeface="Times New Roman" panose="02020603050405020304" pitchFamily="18" charset="0"/>
                <a:cs typeface="Times New Roman" panose="02020603050405020304" pitchFamily="18" charset="0"/>
              </a:rPr>
              <a:t>Change the Currency to Rupee.</a:t>
            </a:r>
          </a:p>
          <a:p>
            <a:r>
              <a:rPr lang="en-US" dirty="0">
                <a:solidFill>
                  <a:schemeClr val="bg1"/>
                </a:solidFill>
                <a:latin typeface="Times New Roman" panose="02020603050405020304" pitchFamily="18" charset="0"/>
                <a:cs typeface="Times New Roman" panose="02020603050405020304" pitchFamily="18" charset="0"/>
              </a:rPr>
              <a:t>In the Conditions section choose the </a:t>
            </a:r>
            <a:r>
              <a:rPr lang="en-US" dirty="0" err="1">
                <a:solidFill>
                  <a:schemeClr val="bg1"/>
                </a:solidFill>
                <a:latin typeface="Times New Roman" panose="02020603050405020304" pitchFamily="18" charset="0"/>
                <a:cs typeface="Times New Roman" panose="02020603050405020304" pitchFamily="18" charset="0"/>
              </a:rPr>
              <a:t>EstimatedCharges</a:t>
            </a:r>
            <a:r>
              <a:rPr lang="en-US" dirty="0">
                <a:solidFill>
                  <a:schemeClr val="bg1"/>
                </a:solidFill>
                <a:latin typeface="Times New Roman" panose="02020603050405020304" pitchFamily="18" charset="0"/>
                <a:cs typeface="Times New Roman" panose="02020603050405020304" pitchFamily="18" charset="0"/>
              </a:rPr>
              <a:t> like Greater/</a:t>
            </a:r>
            <a:r>
              <a:rPr lang="en-US" dirty="0" err="1">
                <a:solidFill>
                  <a:schemeClr val="bg1"/>
                </a:solidFill>
                <a:latin typeface="Times New Roman" panose="02020603050405020304" pitchFamily="18" charset="0"/>
                <a:cs typeface="Times New Roman" panose="02020603050405020304" pitchFamily="18" charset="0"/>
              </a:rPr>
              <a:t>GreaterEqual</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Lowerequal</a:t>
            </a:r>
            <a:r>
              <a:rPr lang="en-US" dirty="0">
                <a:solidFill>
                  <a:schemeClr val="bg1"/>
                </a:solidFill>
                <a:latin typeface="Times New Roman" panose="02020603050405020304" pitchFamily="18" charset="0"/>
                <a:cs typeface="Times New Roman" panose="02020603050405020304" pitchFamily="18" charset="0"/>
              </a:rPr>
              <a:t>/Lower and also define the threshold value.</a:t>
            </a:r>
          </a:p>
          <a:p>
            <a:r>
              <a:rPr lang="en-US" dirty="0">
                <a:solidFill>
                  <a:schemeClr val="bg1"/>
                </a:solidFill>
                <a:latin typeface="Times New Roman" panose="02020603050405020304" pitchFamily="18" charset="0"/>
                <a:cs typeface="Times New Roman" panose="02020603050405020304" pitchFamily="18" charset="0"/>
              </a:rPr>
              <a:t>4.Click on Next.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9).png"/>
          <p:cNvPicPr>
            <a:picLocks noChangeAspect="1"/>
          </p:cNvPicPr>
          <p:nvPr/>
        </p:nvPicPr>
        <p:blipFill>
          <a:blip r:embed="rId2" cstate="print"/>
          <a:stretch>
            <a:fillRect/>
          </a:stretch>
        </p:blipFill>
        <p:spPr>
          <a:xfrm>
            <a:off x="1828800" y="381001"/>
            <a:ext cx="4038600" cy="2265695"/>
          </a:xfrm>
          <a:prstGeom prst="rect">
            <a:avLst/>
          </a:prstGeom>
        </p:spPr>
      </p:pic>
      <p:pic>
        <p:nvPicPr>
          <p:cNvPr id="5" name="Picture 4" descr="Screenshot (20).png"/>
          <p:cNvPicPr>
            <a:picLocks noChangeAspect="1"/>
          </p:cNvPicPr>
          <p:nvPr/>
        </p:nvPicPr>
        <p:blipFill>
          <a:blip r:embed="rId3" cstate="print"/>
          <a:stretch>
            <a:fillRect/>
          </a:stretch>
        </p:blipFill>
        <p:spPr>
          <a:xfrm>
            <a:off x="6096000" y="381001"/>
            <a:ext cx="4267200" cy="2285999"/>
          </a:xfrm>
          <a:prstGeom prst="rect">
            <a:avLst/>
          </a:prstGeom>
        </p:spPr>
      </p:pic>
      <p:sp>
        <p:nvSpPr>
          <p:cNvPr id="6" name="TextBox 5"/>
          <p:cNvSpPr txBox="1"/>
          <p:nvPr/>
        </p:nvSpPr>
        <p:spPr>
          <a:xfrm>
            <a:off x="751115" y="2808783"/>
            <a:ext cx="83058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5.Now for </a:t>
            </a:r>
            <a:r>
              <a:rPr lang="en-US" dirty="0" err="1">
                <a:solidFill>
                  <a:schemeClr val="bg1"/>
                </a:solidFill>
                <a:latin typeface="Times New Roman" panose="02020603050405020304" pitchFamily="18" charset="0"/>
                <a:cs typeface="Times New Roman" panose="02020603050405020304" pitchFamily="18" charset="0"/>
              </a:rPr>
              <a:t>Cofigure</a:t>
            </a:r>
            <a:r>
              <a:rPr lang="en-US" dirty="0">
                <a:solidFill>
                  <a:schemeClr val="bg1"/>
                </a:solidFill>
                <a:latin typeface="Times New Roman" panose="02020603050405020304" pitchFamily="18" charset="0"/>
                <a:cs typeface="Times New Roman" panose="02020603050405020304" pitchFamily="18" charset="0"/>
              </a:rPr>
              <a:t> Actions choose Create new </a:t>
            </a:r>
            <a:r>
              <a:rPr lang="en-US" dirty="0" err="1">
                <a:solidFill>
                  <a:schemeClr val="bg1"/>
                </a:solidFill>
                <a:latin typeface="Times New Roman" panose="02020603050405020304" pitchFamily="18" charset="0"/>
                <a:cs typeface="Times New Roman" panose="02020603050405020304" pitchFamily="18" charset="0"/>
              </a:rPr>
              <a:t>topic.Give</a:t>
            </a:r>
            <a:r>
              <a:rPr lang="en-US" dirty="0">
                <a:solidFill>
                  <a:schemeClr val="bg1"/>
                </a:solidFill>
                <a:latin typeface="Times New Roman" panose="02020603050405020304" pitchFamily="18" charset="0"/>
                <a:cs typeface="Times New Roman" panose="02020603050405020304" pitchFamily="18" charset="0"/>
              </a:rPr>
              <a:t> a name to the topic and enter your email to receive a </a:t>
            </a:r>
            <a:r>
              <a:rPr lang="en-US" dirty="0" err="1">
                <a:solidFill>
                  <a:schemeClr val="bg1"/>
                </a:solidFill>
                <a:latin typeface="Times New Roman" panose="02020603050405020304" pitchFamily="18" charset="0"/>
                <a:cs typeface="Times New Roman" panose="02020603050405020304" pitchFamily="18" charset="0"/>
              </a:rPr>
              <a:t>notification.Click</a:t>
            </a:r>
            <a:r>
              <a:rPr lang="en-US" dirty="0">
                <a:solidFill>
                  <a:schemeClr val="bg1"/>
                </a:solidFill>
                <a:latin typeface="Times New Roman" panose="02020603050405020304" pitchFamily="18" charset="0"/>
                <a:cs typeface="Times New Roman" panose="02020603050405020304" pitchFamily="18" charset="0"/>
              </a:rPr>
              <a:t> on Create </a:t>
            </a:r>
            <a:r>
              <a:rPr lang="en-US" dirty="0" err="1">
                <a:solidFill>
                  <a:schemeClr val="bg1"/>
                </a:solidFill>
                <a:latin typeface="Times New Roman" panose="02020603050405020304" pitchFamily="18" charset="0"/>
                <a:cs typeface="Times New Roman" panose="02020603050405020304" pitchFamily="18" charset="0"/>
              </a:rPr>
              <a:t>Topic,then</a:t>
            </a:r>
            <a:r>
              <a:rPr lang="en-US" dirty="0">
                <a:solidFill>
                  <a:schemeClr val="bg1"/>
                </a:solidFill>
                <a:latin typeface="Times New Roman" panose="02020603050405020304" pitchFamily="18" charset="0"/>
                <a:cs typeface="Times New Roman" panose="02020603050405020304" pitchFamily="18" charset="0"/>
              </a:rPr>
              <a:t> Next.</a:t>
            </a:r>
          </a:p>
        </p:txBody>
      </p:sp>
      <p:pic>
        <p:nvPicPr>
          <p:cNvPr id="7" name="Picture 6" descr="Screenshot (23).png"/>
          <p:cNvPicPr>
            <a:picLocks noChangeAspect="1"/>
          </p:cNvPicPr>
          <p:nvPr/>
        </p:nvPicPr>
        <p:blipFill>
          <a:blip r:embed="rId4" cstate="print"/>
          <a:stretch>
            <a:fillRect/>
          </a:stretch>
        </p:blipFill>
        <p:spPr>
          <a:xfrm>
            <a:off x="1943100" y="3679861"/>
            <a:ext cx="8305800" cy="2895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8807" y="255508"/>
            <a:ext cx="82296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6.Give a name to your Alarm and Click on next.</a:t>
            </a:r>
          </a:p>
        </p:txBody>
      </p:sp>
      <p:pic>
        <p:nvPicPr>
          <p:cNvPr id="5" name="Picture 4" descr="Screenshot (25).png"/>
          <p:cNvPicPr>
            <a:picLocks noChangeAspect="1"/>
          </p:cNvPicPr>
          <p:nvPr/>
        </p:nvPicPr>
        <p:blipFill>
          <a:blip r:embed="rId2" cstate="print"/>
          <a:stretch>
            <a:fillRect/>
          </a:stretch>
        </p:blipFill>
        <p:spPr>
          <a:xfrm>
            <a:off x="2770094" y="753035"/>
            <a:ext cx="6096000" cy="2286000"/>
          </a:xfrm>
          <a:prstGeom prst="rect">
            <a:avLst/>
          </a:prstGeom>
        </p:spPr>
      </p:pic>
      <p:sp>
        <p:nvSpPr>
          <p:cNvPr id="6" name="TextBox 5"/>
          <p:cNvSpPr txBox="1"/>
          <p:nvPr/>
        </p:nvSpPr>
        <p:spPr>
          <a:xfrm>
            <a:off x="1070066" y="3193356"/>
            <a:ext cx="81534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7.You will get a AWS Notification-Subscription Confirmation mail to the email which you have </a:t>
            </a:r>
            <a:r>
              <a:rPr lang="en-US" dirty="0" err="1">
                <a:solidFill>
                  <a:schemeClr val="bg1"/>
                </a:solidFill>
                <a:latin typeface="Times New Roman" panose="02020603050405020304" pitchFamily="18" charset="0"/>
                <a:cs typeface="Times New Roman" panose="02020603050405020304" pitchFamily="18" charset="0"/>
              </a:rPr>
              <a:t>provided.Click</a:t>
            </a:r>
            <a:r>
              <a:rPr lang="en-US" dirty="0">
                <a:solidFill>
                  <a:schemeClr val="bg1"/>
                </a:solidFill>
                <a:latin typeface="Times New Roman" panose="02020603050405020304" pitchFamily="18" charset="0"/>
                <a:cs typeface="Times New Roman" panose="02020603050405020304" pitchFamily="18" charset="0"/>
              </a:rPr>
              <a:t> on Confirm </a:t>
            </a:r>
            <a:r>
              <a:rPr lang="en-US" dirty="0" err="1">
                <a:solidFill>
                  <a:schemeClr val="bg1"/>
                </a:solidFill>
                <a:latin typeface="Times New Roman" panose="02020603050405020304" pitchFamily="18" charset="0"/>
                <a:cs typeface="Times New Roman" panose="02020603050405020304" pitchFamily="18" charset="0"/>
              </a:rPr>
              <a:t>Subscription.Then</a:t>
            </a:r>
            <a:r>
              <a:rPr lang="en-US" dirty="0">
                <a:solidFill>
                  <a:schemeClr val="bg1"/>
                </a:solidFill>
                <a:latin typeface="Times New Roman" panose="02020603050405020304" pitchFamily="18" charset="0"/>
                <a:cs typeface="Times New Roman" panose="02020603050405020304" pitchFamily="18" charset="0"/>
              </a:rPr>
              <a:t> it will open a window showing Subscription Confirmed.</a:t>
            </a:r>
          </a:p>
        </p:txBody>
      </p:sp>
      <p:pic>
        <p:nvPicPr>
          <p:cNvPr id="7" name="Picture 6" descr="Screenshot (28).png"/>
          <p:cNvPicPr>
            <a:picLocks noChangeAspect="1"/>
          </p:cNvPicPr>
          <p:nvPr/>
        </p:nvPicPr>
        <p:blipFill>
          <a:blip r:embed="rId3" cstate="print"/>
          <a:stretch>
            <a:fillRect/>
          </a:stretch>
        </p:blipFill>
        <p:spPr>
          <a:xfrm>
            <a:off x="1676400" y="4428565"/>
            <a:ext cx="4267200" cy="1676400"/>
          </a:xfrm>
          <a:prstGeom prst="rect">
            <a:avLst/>
          </a:prstGeom>
        </p:spPr>
      </p:pic>
      <p:pic>
        <p:nvPicPr>
          <p:cNvPr id="8" name="Picture 7" descr="Screenshot (29).png"/>
          <p:cNvPicPr>
            <a:picLocks noChangeAspect="1"/>
          </p:cNvPicPr>
          <p:nvPr/>
        </p:nvPicPr>
        <p:blipFill>
          <a:blip r:embed="rId4" cstate="print"/>
          <a:stretch>
            <a:fillRect/>
          </a:stretch>
        </p:blipFill>
        <p:spPr>
          <a:xfrm>
            <a:off x="6400800" y="4428565"/>
            <a:ext cx="4038600" cy="1676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8295" y="258220"/>
            <a:ext cx="80772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8.Preview the details you have entered .</a:t>
            </a:r>
          </a:p>
          <a:p>
            <a:r>
              <a:rPr lang="en-US" dirty="0">
                <a:solidFill>
                  <a:schemeClr val="bg1"/>
                </a:solidFill>
                <a:latin typeface="Times New Roman" panose="02020603050405020304" pitchFamily="18" charset="0"/>
                <a:cs typeface="Times New Roman" panose="02020603050405020304" pitchFamily="18" charset="0"/>
              </a:rPr>
              <a:t>9.Click on Create </a:t>
            </a:r>
            <a:r>
              <a:rPr lang="en-US" dirty="0" err="1">
                <a:solidFill>
                  <a:schemeClr val="bg1"/>
                </a:solidFill>
                <a:latin typeface="Times New Roman" panose="02020603050405020304" pitchFamily="18" charset="0"/>
                <a:cs typeface="Times New Roman" panose="02020603050405020304" pitchFamily="18" charset="0"/>
              </a:rPr>
              <a:t>alarm.This</a:t>
            </a:r>
            <a:r>
              <a:rPr lang="en-US" dirty="0">
                <a:solidFill>
                  <a:schemeClr val="bg1"/>
                </a:solidFill>
                <a:latin typeface="Times New Roman" panose="02020603050405020304" pitchFamily="18" charset="0"/>
                <a:cs typeface="Times New Roman" panose="02020603050405020304" pitchFamily="18" charset="0"/>
              </a:rPr>
              <a:t> will Create your Alarm.</a:t>
            </a:r>
          </a:p>
        </p:txBody>
      </p:sp>
      <p:pic>
        <p:nvPicPr>
          <p:cNvPr id="5" name="Picture 4" descr="Screenshot (31).png"/>
          <p:cNvPicPr>
            <a:picLocks noChangeAspect="1"/>
          </p:cNvPicPr>
          <p:nvPr/>
        </p:nvPicPr>
        <p:blipFill>
          <a:blip r:embed="rId2" cstate="print"/>
          <a:stretch>
            <a:fillRect/>
          </a:stretch>
        </p:blipFill>
        <p:spPr>
          <a:xfrm>
            <a:off x="1696570" y="1245040"/>
            <a:ext cx="8153400" cy="4170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A283-DADF-8CA5-A87B-16D67F71DE4B}"/>
              </a:ext>
            </a:extLst>
          </p:cNvPr>
          <p:cNvSpPr>
            <a:spLocks noGrp="1"/>
          </p:cNvSpPr>
          <p:nvPr>
            <p:ph type="ctrTitle"/>
          </p:nvPr>
        </p:nvSpPr>
        <p:spPr>
          <a:xfrm>
            <a:off x="1293223" y="186083"/>
            <a:ext cx="7380513" cy="1035696"/>
          </a:xfrm>
        </p:spPr>
        <p:txBody>
          <a:bodyPr>
            <a:normAutofit fontScale="90000"/>
          </a:bodyPr>
          <a:lstStyle/>
          <a:p>
            <a:r>
              <a:rPr lang="en-US" sz="2800" b="1" dirty="0"/>
              <a:t>  </a:t>
            </a:r>
            <a:br>
              <a:rPr lang="en-US" sz="2800" b="1" dirty="0"/>
            </a:br>
            <a:r>
              <a:rPr lang="en-US" sz="2800" b="1" dirty="0"/>
              <a:t/>
            </a:r>
            <a:br>
              <a:rPr lang="en-US" sz="2800" b="1" dirty="0"/>
            </a:br>
            <a:r>
              <a:rPr lang="en-US" sz="2800" b="1" dirty="0"/>
              <a:t>                           </a:t>
            </a:r>
            <a:r>
              <a:rPr lang="en-US" sz="2800" b="1" u="sng" dirty="0">
                <a:solidFill>
                  <a:schemeClr val="tx1"/>
                </a:solidFill>
                <a:latin typeface="Times New Roman" panose="02020603050405020304" pitchFamily="18" charset="0"/>
                <a:cs typeface="Times New Roman" panose="02020603050405020304" pitchFamily="18" charset="0"/>
              </a:rPr>
              <a:t>AWS EBS(ELASTIC BLOCK STORE)</a:t>
            </a:r>
            <a:br>
              <a:rPr lang="en-US" sz="2800" b="1" u="sng" dirty="0">
                <a:solidFill>
                  <a:schemeClr val="tx1"/>
                </a:solidFill>
                <a:latin typeface="Times New Roman" panose="02020603050405020304" pitchFamily="18" charset="0"/>
                <a:cs typeface="Times New Roman" panose="02020603050405020304" pitchFamily="18" charset="0"/>
              </a:rPr>
            </a:br>
            <a:r>
              <a:rPr lang="en-US" sz="2800" b="1" dirty="0">
                <a:solidFill>
                  <a:schemeClr val="tx1"/>
                </a:solidFill>
                <a:latin typeface="Times New Roman" panose="02020603050405020304" pitchFamily="18" charset="0"/>
                <a:cs typeface="Times New Roman" panose="02020603050405020304" pitchFamily="18" charset="0"/>
              </a:rPr>
              <a:t/>
            </a:r>
            <a:br>
              <a:rPr lang="en-US" sz="2800" b="1" dirty="0">
                <a:solidFill>
                  <a:schemeClr val="tx1"/>
                </a:solidFill>
                <a:latin typeface="Times New Roman" panose="02020603050405020304" pitchFamily="18" charset="0"/>
                <a:cs typeface="Times New Roman" panose="02020603050405020304" pitchFamily="18" charset="0"/>
              </a:rPr>
            </a:br>
            <a:r>
              <a:rPr lang="en-US" sz="2800" b="1" dirty="0">
                <a:solidFill>
                  <a:schemeClr val="tx1"/>
                </a:solidFill>
                <a:latin typeface="Times New Roman" panose="02020603050405020304" pitchFamily="18" charset="0"/>
                <a:cs typeface="Times New Roman" panose="02020603050405020304" pitchFamily="18" charset="0"/>
              </a:rPr>
              <a:t>CREATING A EBS VOLUME</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AD1616CE-2385-6A19-3718-648021B4ABA6}"/>
              </a:ext>
            </a:extLst>
          </p:cNvPr>
          <p:cNvSpPr txBox="1"/>
          <p:nvPr/>
        </p:nvSpPr>
        <p:spPr>
          <a:xfrm rot="10800000" flipV="1">
            <a:off x="628260" y="1352408"/>
            <a:ext cx="10935479" cy="5262979"/>
          </a:xfrm>
          <a:prstGeom prst="rect">
            <a:avLst/>
          </a:prstGeom>
          <a:noFill/>
        </p:spPr>
        <p:txBody>
          <a:bodyPr wrap="square" rtlCol="0">
            <a:spAutoFit/>
          </a:bodyPr>
          <a:lstStyle/>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Open Management Console, on the services menu open Ec2</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In the left navigation pane choose instances and create a instance with a name</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Next, In the left navigation pane choose Volumes</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Click on Create Volume</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Select volume type, size(Gib),Availability Zone and in Add tag section add key and value names.</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Then click on create volume</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Click on volumes on left navigation pane select the created volume and attach a previously created instance to it.</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Then, go to “Details” drop down, choose “show”</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Download the </a:t>
            </a:r>
            <a:r>
              <a:rPr lang="en-US" sz="1600" dirty="0" err="1">
                <a:solidFill>
                  <a:schemeClr val="tx1">
                    <a:lumMod val="95000"/>
                  </a:schemeClr>
                </a:solidFill>
                <a:latin typeface="Times New Roman" panose="02020603050405020304" pitchFamily="18" charset="0"/>
                <a:cs typeface="Times New Roman" panose="02020603050405020304" pitchFamily="18" charset="0"/>
              </a:rPr>
              <a:t>ppk</a:t>
            </a:r>
            <a:r>
              <a:rPr lang="en-US" sz="1600" dirty="0">
                <a:solidFill>
                  <a:schemeClr val="tx1">
                    <a:lumMod val="95000"/>
                  </a:schemeClr>
                </a:solidFill>
                <a:latin typeface="Times New Roman" panose="02020603050405020304" pitchFamily="18" charset="0"/>
                <a:cs typeface="Times New Roman" panose="02020603050405020304" pitchFamily="18" charset="0"/>
              </a:rPr>
              <a:t> file</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Download putty</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Open putty set the fields (such as Host name, public key, private key) as per the requirement.</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The putty shell will open , then login into it and run the commands.</a:t>
            </a:r>
          </a:p>
          <a:p>
            <a:pPr marL="342900" indent="-342900">
              <a:buAutoNum type="arabicPeriod"/>
            </a:pPr>
            <a:r>
              <a:rPr lang="en-US" sz="1600" dirty="0">
                <a:solidFill>
                  <a:schemeClr val="tx1">
                    <a:lumMod val="95000"/>
                  </a:schemeClr>
                </a:solidFill>
                <a:latin typeface="Times New Roman" panose="02020603050405020304" pitchFamily="18" charset="0"/>
                <a:cs typeface="Times New Roman" panose="02020603050405020304" pitchFamily="18" charset="0"/>
              </a:rPr>
              <a:t>The commands looks like: </a:t>
            </a:r>
          </a:p>
          <a:p>
            <a:r>
              <a:rPr lang="en-US" sz="1600" dirty="0">
                <a:solidFill>
                  <a:schemeClr val="tx1">
                    <a:lumMod val="9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schemeClr>
                </a:solidFill>
                <a:latin typeface="Times New Roman" panose="02020603050405020304" pitchFamily="18" charset="0"/>
                <a:cs typeface="Times New Roman" panose="02020603050405020304" pitchFamily="18" charset="0"/>
              </a:rPr>
              <a:t>df</a:t>
            </a:r>
            <a:r>
              <a:rPr lang="en-US" sz="1600" dirty="0">
                <a:solidFill>
                  <a:schemeClr val="tx1">
                    <a:lumMod val="95000"/>
                  </a:schemeClr>
                </a:solidFill>
                <a:latin typeface="Times New Roman" panose="02020603050405020304" pitchFamily="18" charset="0"/>
                <a:cs typeface="Times New Roman" panose="02020603050405020304" pitchFamily="18" charset="0"/>
              </a:rPr>
              <a:t> –h</a:t>
            </a:r>
          </a:p>
          <a:p>
            <a:r>
              <a:rPr lang="en-US" sz="1600" dirty="0">
                <a:solidFill>
                  <a:schemeClr val="tx1">
                    <a:lumMod val="9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schemeClr>
                </a:solidFill>
                <a:latin typeface="Times New Roman" panose="02020603050405020304" pitchFamily="18" charset="0"/>
                <a:cs typeface="Times New Roman" panose="02020603050405020304" pitchFamily="18" charset="0"/>
              </a:rPr>
              <a:t>sudo</a:t>
            </a:r>
            <a:r>
              <a:rPr lang="en-US" sz="1600" dirty="0">
                <a:solidFill>
                  <a:schemeClr val="tx1">
                    <a:lumMod val="9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schemeClr>
                </a:solidFill>
                <a:latin typeface="Times New Roman" panose="02020603050405020304" pitchFamily="18" charset="0"/>
                <a:cs typeface="Times New Roman" panose="02020603050405020304" pitchFamily="18" charset="0"/>
              </a:rPr>
              <a:t>mkfs</a:t>
            </a:r>
            <a:r>
              <a:rPr lang="en-US" sz="1600" dirty="0">
                <a:solidFill>
                  <a:schemeClr val="tx1">
                    <a:lumMod val="95000"/>
                  </a:schemeClr>
                </a:solidFill>
                <a:latin typeface="Times New Roman" panose="02020603050405020304" pitchFamily="18" charset="0"/>
                <a:cs typeface="Times New Roman" panose="02020603050405020304" pitchFamily="18" charset="0"/>
              </a:rPr>
              <a:t> –t ext3/dev/</a:t>
            </a:r>
            <a:r>
              <a:rPr lang="en-US" sz="1600" dirty="0" err="1">
                <a:solidFill>
                  <a:schemeClr val="tx1">
                    <a:lumMod val="95000"/>
                  </a:schemeClr>
                </a:solidFill>
                <a:latin typeface="Times New Roman" panose="02020603050405020304" pitchFamily="18" charset="0"/>
                <a:cs typeface="Times New Roman" panose="02020603050405020304" pitchFamily="18" charset="0"/>
              </a:rPr>
              <a:t>sdf</a:t>
            </a:r>
            <a:r>
              <a:rPr lang="en-US" sz="1600" dirty="0">
                <a:solidFill>
                  <a:schemeClr val="tx1">
                    <a:lumMod val="95000"/>
                  </a:schemeClr>
                </a:solidFill>
                <a:latin typeface="Times New Roman" panose="02020603050405020304" pitchFamily="18" charset="0"/>
                <a:cs typeface="Times New Roman" panose="02020603050405020304" pitchFamily="18" charset="0"/>
              </a:rPr>
              <a:t>                           etc.,</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IN" sz="1600" dirty="0">
                <a:solidFill>
                  <a:schemeClr val="tx1">
                    <a:lumMod val="95000"/>
                  </a:schemeClr>
                </a:solidFill>
                <a:latin typeface="Times New Roman" panose="02020603050405020304" pitchFamily="18" charset="0"/>
                <a:cs typeface="Times New Roman" panose="02020603050405020304" pitchFamily="18" charset="0"/>
              </a:rPr>
              <a:t>14. Create a EBS snapshot by giving the necessary fields.</a:t>
            </a:r>
          </a:p>
          <a:p>
            <a:r>
              <a:rPr lang="en-IN" sz="1600" dirty="0">
                <a:solidFill>
                  <a:schemeClr val="tx1">
                    <a:lumMod val="95000"/>
                  </a:schemeClr>
                </a:solidFill>
                <a:latin typeface="Times New Roman" panose="02020603050405020304" pitchFamily="18" charset="0"/>
                <a:cs typeface="Times New Roman" panose="02020603050405020304" pitchFamily="18" charset="0"/>
              </a:rPr>
              <a:t>15. Create a volume using snapshot.</a:t>
            </a:r>
          </a:p>
          <a:p>
            <a:r>
              <a:rPr lang="en-IN" sz="1600" dirty="0">
                <a:solidFill>
                  <a:schemeClr val="tx1">
                    <a:lumMod val="95000"/>
                  </a:schemeClr>
                </a:solidFill>
                <a:latin typeface="Times New Roman" panose="02020603050405020304" pitchFamily="18" charset="0"/>
                <a:cs typeface="Times New Roman" panose="02020603050405020304" pitchFamily="18" charset="0"/>
              </a:rPr>
              <a:t>16. Attach the volume to the created EC2 instance</a:t>
            </a: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buAutoNum type="arabicPeriod"/>
            </a:pPr>
            <a:endParaRPr lang="en-US" sz="1600" dirty="0">
              <a:solidFill>
                <a:schemeClr val="bg2"/>
              </a:solidFill>
              <a:latin typeface="Bahnschrift Light" panose="020B0502040204020203" pitchFamily="34" charset="0"/>
            </a:endParaRPr>
          </a:p>
          <a:p>
            <a:pPr marL="342900" indent="-342900">
              <a:buAutoNum type="arabicPeriod"/>
            </a:pPr>
            <a:endParaRPr lang="en-IN" sz="1600" dirty="0">
              <a:solidFill>
                <a:schemeClr val="bg2"/>
              </a:solidFill>
              <a:latin typeface="Bahnschrift Light" panose="020B0502040204020203" pitchFamily="34" charset="0"/>
            </a:endParaRPr>
          </a:p>
        </p:txBody>
      </p:sp>
    </p:spTree>
    <p:extLst>
      <p:ext uri="{BB962C8B-B14F-4D97-AF65-F5344CB8AC3E}">
        <p14:creationId xmlns="" xmlns:p14="http://schemas.microsoft.com/office/powerpoint/2010/main" val="197528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A283-DADF-8CA5-A87B-16D67F71DE4B}"/>
              </a:ext>
            </a:extLst>
          </p:cNvPr>
          <p:cNvSpPr>
            <a:spLocks noGrp="1"/>
          </p:cNvSpPr>
          <p:nvPr>
            <p:ph type="ctrTitle"/>
          </p:nvPr>
        </p:nvSpPr>
        <p:spPr>
          <a:xfrm>
            <a:off x="429209" y="83977"/>
            <a:ext cx="5458407" cy="1035696"/>
          </a:xfrm>
        </p:spPr>
        <p:txBody>
          <a:bodyPr/>
          <a:lstStyle/>
          <a:p>
            <a:r>
              <a:rPr lang="en-US" sz="2800" b="1" dirty="0"/>
              <a:t>  </a:t>
            </a:r>
            <a:endParaRPr lang="en-IN" sz="2800" b="1" dirty="0"/>
          </a:p>
        </p:txBody>
      </p:sp>
      <p:pic>
        <p:nvPicPr>
          <p:cNvPr id="5" name="Picture 4">
            <a:extLst>
              <a:ext uri="{FF2B5EF4-FFF2-40B4-BE49-F238E27FC236}">
                <a16:creationId xmlns="" xmlns:a16="http://schemas.microsoft.com/office/drawing/2014/main" id="{A30FE716-EE42-0004-4081-9512C274A2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4482" y="601826"/>
            <a:ext cx="4260247" cy="2396388"/>
          </a:xfrm>
          <a:prstGeom prst="rect">
            <a:avLst/>
          </a:prstGeom>
        </p:spPr>
      </p:pic>
      <p:pic>
        <p:nvPicPr>
          <p:cNvPr id="7" name="Picture 6">
            <a:extLst>
              <a:ext uri="{FF2B5EF4-FFF2-40B4-BE49-F238E27FC236}">
                <a16:creationId xmlns="" xmlns:a16="http://schemas.microsoft.com/office/drawing/2014/main" id="{7CED37EB-862D-6A74-BE0C-30F108522BF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887616" y="633831"/>
            <a:ext cx="4260244" cy="2396388"/>
          </a:xfrm>
          <a:prstGeom prst="rect">
            <a:avLst/>
          </a:prstGeom>
        </p:spPr>
      </p:pic>
      <p:pic>
        <p:nvPicPr>
          <p:cNvPr id="9" name="Picture 8">
            <a:extLst>
              <a:ext uri="{FF2B5EF4-FFF2-40B4-BE49-F238E27FC236}">
                <a16:creationId xmlns="" xmlns:a16="http://schemas.microsoft.com/office/drawing/2014/main" id="{435F8652-52A7-0CC7-D5A0-826513EE4B9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flipV="1">
            <a:off x="634482" y="3859787"/>
            <a:ext cx="4260247" cy="2396389"/>
          </a:xfrm>
          <a:prstGeom prst="rect">
            <a:avLst/>
          </a:prstGeom>
        </p:spPr>
      </p:pic>
      <p:pic>
        <p:nvPicPr>
          <p:cNvPr id="13" name="Picture 12">
            <a:extLst>
              <a:ext uri="{FF2B5EF4-FFF2-40B4-BE49-F238E27FC236}">
                <a16:creationId xmlns="" xmlns:a16="http://schemas.microsoft.com/office/drawing/2014/main" id="{7DB36285-2447-D63B-DAD1-F54F9742E1C7}"/>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887616" y="3827781"/>
            <a:ext cx="4374045" cy="2460400"/>
          </a:xfrm>
          <a:prstGeom prst="rect">
            <a:avLst/>
          </a:prstGeom>
        </p:spPr>
      </p:pic>
    </p:spTree>
    <p:extLst>
      <p:ext uri="{BB962C8B-B14F-4D97-AF65-F5344CB8AC3E}">
        <p14:creationId xmlns="" xmlns:p14="http://schemas.microsoft.com/office/powerpoint/2010/main" val="202138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80D71CF-04B4-B7F8-E7B6-4E9EAFB4FD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9952" y="553147"/>
            <a:ext cx="4269246" cy="2401450"/>
          </a:xfrm>
          <a:prstGeom prst="rect">
            <a:avLst/>
          </a:prstGeom>
        </p:spPr>
      </p:pic>
      <p:pic>
        <p:nvPicPr>
          <p:cNvPr id="5" name="Picture 4">
            <a:extLst>
              <a:ext uri="{FF2B5EF4-FFF2-40B4-BE49-F238E27FC236}">
                <a16:creationId xmlns="" xmlns:a16="http://schemas.microsoft.com/office/drawing/2014/main" id="{24A07998-DCC1-A07A-4B19-5A4EC4083C4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72391" y="574761"/>
            <a:ext cx="4340380" cy="2441464"/>
          </a:xfrm>
          <a:prstGeom prst="rect">
            <a:avLst/>
          </a:prstGeom>
        </p:spPr>
      </p:pic>
      <p:pic>
        <p:nvPicPr>
          <p:cNvPr id="7" name="Picture 6">
            <a:extLst>
              <a:ext uri="{FF2B5EF4-FFF2-40B4-BE49-F238E27FC236}">
                <a16:creationId xmlns="" xmlns:a16="http://schemas.microsoft.com/office/drawing/2014/main" id="{BFDA3D38-4E10-34A6-D15D-701445A3DDA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5832" y="3749877"/>
            <a:ext cx="4333366" cy="2437519"/>
          </a:xfrm>
          <a:prstGeom prst="rect">
            <a:avLst/>
          </a:prstGeom>
        </p:spPr>
      </p:pic>
      <p:pic>
        <p:nvPicPr>
          <p:cNvPr id="9" name="Picture 8">
            <a:extLst>
              <a:ext uri="{FF2B5EF4-FFF2-40B4-BE49-F238E27FC236}">
                <a16:creationId xmlns="" xmlns:a16="http://schemas.microsoft.com/office/drawing/2014/main" id="{446F4DC9-1A4C-4B18-64AE-7650CE97E3A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862039" y="3795827"/>
            <a:ext cx="4362895" cy="2345621"/>
          </a:xfrm>
          <a:prstGeom prst="rect">
            <a:avLst/>
          </a:prstGeom>
        </p:spPr>
      </p:pic>
    </p:spTree>
    <p:extLst>
      <p:ext uri="{BB962C8B-B14F-4D97-AF65-F5344CB8AC3E}">
        <p14:creationId xmlns="" xmlns:p14="http://schemas.microsoft.com/office/powerpoint/2010/main" val="414598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3BDCEE-3499-B4F7-D320-D377C8330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0989" y="367553"/>
            <a:ext cx="4114800" cy="2314575"/>
          </a:xfrm>
          <a:prstGeom prst="rect">
            <a:avLst/>
          </a:prstGeom>
        </p:spPr>
      </p:pic>
      <p:pic>
        <p:nvPicPr>
          <p:cNvPr id="5" name="Picture 4">
            <a:extLst>
              <a:ext uri="{FF2B5EF4-FFF2-40B4-BE49-F238E27FC236}">
                <a16:creationId xmlns="" xmlns:a16="http://schemas.microsoft.com/office/drawing/2014/main" id="{A834E4C9-751C-5DFF-C1E5-C1D1134EE8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15318" y="367553"/>
            <a:ext cx="4114799" cy="2314575"/>
          </a:xfrm>
          <a:prstGeom prst="rect">
            <a:avLst/>
          </a:prstGeom>
        </p:spPr>
      </p:pic>
      <p:pic>
        <p:nvPicPr>
          <p:cNvPr id="7" name="Picture 6">
            <a:extLst>
              <a:ext uri="{FF2B5EF4-FFF2-40B4-BE49-F238E27FC236}">
                <a16:creationId xmlns="" xmlns:a16="http://schemas.microsoft.com/office/drawing/2014/main" id="{6AE4DCEE-E870-203D-193A-E05B8063FB9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64813" y="3665023"/>
            <a:ext cx="4260976" cy="2396799"/>
          </a:xfrm>
          <a:prstGeom prst="rect">
            <a:avLst/>
          </a:prstGeom>
        </p:spPr>
      </p:pic>
      <p:pic>
        <p:nvPicPr>
          <p:cNvPr id="9" name="Picture 8">
            <a:extLst>
              <a:ext uri="{FF2B5EF4-FFF2-40B4-BE49-F238E27FC236}">
                <a16:creationId xmlns="" xmlns:a16="http://schemas.microsoft.com/office/drawing/2014/main" id="{F1D6E123-42AE-79E7-BB05-F02BD6576A8E}"/>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015318" y="3665023"/>
            <a:ext cx="4260976" cy="2396799"/>
          </a:xfrm>
          <a:prstGeom prst="rect">
            <a:avLst/>
          </a:prstGeom>
        </p:spPr>
      </p:pic>
    </p:spTree>
    <p:extLst>
      <p:ext uri="{BB962C8B-B14F-4D97-AF65-F5344CB8AC3E}">
        <p14:creationId xmlns="" xmlns:p14="http://schemas.microsoft.com/office/powerpoint/2010/main" val="322849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EE4E52EE-B42F-CF92-4F4E-B035F0128317}"/>
              </a:ext>
            </a:extLst>
          </p:cNvPr>
          <p:cNvSpPr>
            <a:spLocks noGrp="1"/>
          </p:cNvSpPr>
          <p:nvPr>
            <p:ph type="subTitle" idx="1"/>
          </p:nvPr>
        </p:nvSpPr>
        <p:spPr>
          <a:xfrm>
            <a:off x="1841863" y="332633"/>
            <a:ext cx="7767277" cy="548621"/>
          </a:xfrm>
        </p:spPr>
        <p:txBody>
          <a:bodyPr>
            <a:normAutofit fontScale="92500" lnSpcReduction="10000"/>
          </a:bodyPr>
          <a:lstStyle/>
          <a:p>
            <a:r>
              <a:rPr lang="en-IN" sz="3200" b="1" dirty="0">
                <a:solidFill>
                  <a:schemeClr val="tx1"/>
                </a:solidFill>
                <a:latin typeface="Times New Roman" panose="02020603050405020304" pitchFamily="18" charset="0"/>
                <a:cs typeface="Times New Roman" panose="02020603050405020304" pitchFamily="18" charset="0"/>
              </a:rPr>
              <a:t>AWS COMMAND LINE INTERFACE</a:t>
            </a:r>
          </a:p>
        </p:txBody>
      </p:sp>
      <p:sp>
        <p:nvSpPr>
          <p:cNvPr id="5" name="TextBox 4">
            <a:extLst>
              <a:ext uri="{FF2B5EF4-FFF2-40B4-BE49-F238E27FC236}">
                <a16:creationId xmlns="" xmlns:a16="http://schemas.microsoft.com/office/drawing/2014/main" id="{67C5DDF4-B9F6-C5A7-27F6-BBB3D8716206}"/>
              </a:ext>
            </a:extLst>
          </p:cNvPr>
          <p:cNvSpPr txBox="1"/>
          <p:nvPr/>
        </p:nvSpPr>
        <p:spPr>
          <a:xfrm>
            <a:off x="1062189" y="1209997"/>
            <a:ext cx="9251576" cy="498598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STEP 1 -  Download  and install AWS CLI and complete the installation steps.</a:t>
            </a:r>
          </a:p>
          <a:p>
            <a:r>
              <a:rPr lang="en-IN" sz="2000" dirty="0">
                <a:latin typeface="Times New Roman" panose="02020603050405020304" pitchFamily="18" charset="0"/>
                <a:cs typeface="Times New Roman" panose="02020603050405020304" pitchFamily="18" charset="0"/>
              </a:rPr>
              <a:t>STEP 2 - Login to AWS Management Console and search for IAM.</a:t>
            </a:r>
          </a:p>
          <a:p>
            <a:r>
              <a:rPr lang="en-IN" sz="2000" dirty="0">
                <a:latin typeface="Times New Roman" panose="02020603050405020304" pitchFamily="18" charset="0"/>
                <a:cs typeface="Times New Roman" panose="02020603050405020304" pitchFamily="18" charset="0"/>
              </a:rPr>
              <a:t>STEP 3 - In the navigation pane ,select Users</a:t>
            </a:r>
          </a:p>
          <a:p>
            <a:endParaRPr lang="en-IN" sz="2000" dirty="0">
              <a:latin typeface="Times New Roman" panose="02020603050405020304" pitchFamily="18" charset="0"/>
              <a:cs typeface="Times New Roman" panose="02020603050405020304" pitchFamily="18" charset="0"/>
            </a:endParaRP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dirty="0"/>
          </a:p>
        </p:txBody>
      </p:sp>
      <p:pic>
        <p:nvPicPr>
          <p:cNvPr id="7" name="Picture 6">
            <a:extLst>
              <a:ext uri="{FF2B5EF4-FFF2-40B4-BE49-F238E27FC236}">
                <a16:creationId xmlns="" xmlns:a16="http://schemas.microsoft.com/office/drawing/2014/main" id="{5F62622E-8804-1765-656C-3C5ABD54250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30823" y="2664268"/>
            <a:ext cx="6882722" cy="3484378"/>
          </a:xfrm>
          <a:prstGeom prst="rect">
            <a:avLst/>
          </a:prstGeom>
        </p:spPr>
      </p:pic>
    </p:spTree>
    <p:extLst>
      <p:ext uri="{BB962C8B-B14F-4D97-AF65-F5344CB8AC3E}">
        <p14:creationId xmlns="" xmlns:p14="http://schemas.microsoft.com/office/powerpoint/2010/main" val="760336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B3834B7-09D7-812D-1832-B38C32EF2AD8}"/>
              </a:ext>
            </a:extLst>
          </p:cNvPr>
          <p:cNvSpPr txBox="1"/>
          <p:nvPr/>
        </p:nvSpPr>
        <p:spPr>
          <a:xfrm>
            <a:off x="972671" y="480589"/>
            <a:ext cx="9834282" cy="1631216"/>
          </a:xfrm>
          <a:prstGeom prst="rect">
            <a:avLst/>
          </a:prstGeom>
          <a:noFill/>
        </p:spPr>
        <p:txBody>
          <a:bodyPr wrap="square">
            <a:spAutoFit/>
          </a:bodyPr>
          <a:lstStyle/>
          <a:p>
            <a:r>
              <a:rPr lang="en-IN" sz="2000" dirty="0">
                <a:solidFill>
                  <a:schemeClr val="bg1"/>
                </a:solidFill>
                <a:latin typeface="Times New Roman" panose="02020603050405020304" pitchFamily="18" charset="0"/>
                <a:cs typeface="Times New Roman" panose="02020603050405020304" pitchFamily="18" charset="0"/>
              </a:rPr>
              <a:t>STEP 4 - In the users select the name of the user whose access keys you want to create.</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000" dirty="0">
                <a:solidFill>
                  <a:schemeClr val="bg1"/>
                </a:solidFill>
                <a:latin typeface="Times New Roman" panose="02020603050405020304" pitchFamily="18" charset="0"/>
                <a:cs typeface="Times New Roman" panose="02020603050405020304" pitchFamily="18" charset="0"/>
              </a:rPr>
              <a:t>STEP 5 - Click on Security Credentials tab.</a:t>
            </a:r>
          </a:p>
          <a:p>
            <a:endParaRPr lang="en-IN" sz="1800" dirty="0"/>
          </a:p>
          <a:p>
            <a:endParaRPr lang="en-IN" sz="1800" dirty="0"/>
          </a:p>
        </p:txBody>
      </p:sp>
      <p:pic>
        <p:nvPicPr>
          <p:cNvPr id="7" name="Picture 6">
            <a:extLst>
              <a:ext uri="{FF2B5EF4-FFF2-40B4-BE49-F238E27FC236}">
                <a16:creationId xmlns="" xmlns:a16="http://schemas.microsoft.com/office/drawing/2014/main" id="{CF8CCA5A-74E0-B933-9BC0-DCAB20CBC4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034988" y="2201360"/>
            <a:ext cx="7297272" cy="3677141"/>
          </a:xfrm>
          <a:prstGeom prst="rect">
            <a:avLst/>
          </a:prstGeom>
        </p:spPr>
      </p:pic>
    </p:spTree>
    <p:extLst>
      <p:ext uri="{BB962C8B-B14F-4D97-AF65-F5344CB8AC3E}">
        <p14:creationId xmlns="" xmlns:p14="http://schemas.microsoft.com/office/powerpoint/2010/main" val="36515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DAC8459-BA57-5E94-05B2-45F90122F9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098984" y="164071"/>
            <a:ext cx="3476445" cy="2070340"/>
          </a:xfrm>
          <a:prstGeom prst="rect">
            <a:avLst/>
          </a:prstGeom>
        </p:spPr>
      </p:pic>
      <p:pic>
        <p:nvPicPr>
          <p:cNvPr id="7" name="Picture 6">
            <a:extLst>
              <a:ext uri="{FF2B5EF4-FFF2-40B4-BE49-F238E27FC236}">
                <a16:creationId xmlns="" xmlns:a16="http://schemas.microsoft.com/office/drawing/2014/main" id="{B22AF229-8E63-EEFE-BC60-B74E2703D56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36429" y="164071"/>
            <a:ext cx="3476445" cy="2070340"/>
          </a:xfrm>
          <a:prstGeom prst="rect">
            <a:avLst/>
          </a:prstGeom>
        </p:spPr>
      </p:pic>
      <p:pic>
        <p:nvPicPr>
          <p:cNvPr id="9" name="Picture 8">
            <a:extLst>
              <a:ext uri="{FF2B5EF4-FFF2-40B4-BE49-F238E27FC236}">
                <a16:creationId xmlns="" xmlns:a16="http://schemas.microsoft.com/office/drawing/2014/main" id="{4564F6D6-80F4-8460-3BD0-65CB8EF4C1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861539" y="164071"/>
            <a:ext cx="3821502" cy="2070340"/>
          </a:xfrm>
          <a:prstGeom prst="rect">
            <a:avLst/>
          </a:prstGeom>
        </p:spPr>
      </p:pic>
      <p:sp>
        <p:nvSpPr>
          <p:cNvPr id="10" name="TextBox 9">
            <a:extLst>
              <a:ext uri="{FF2B5EF4-FFF2-40B4-BE49-F238E27FC236}">
                <a16:creationId xmlns="" xmlns:a16="http://schemas.microsoft.com/office/drawing/2014/main" id="{F7933E41-9565-56DC-E191-59A1B1AC0905}"/>
              </a:ext>
            </a:extLst>
          </p:cNvPr>
          <p:cNvSpPr txBox="1"/>
          <p:nvPr/>
        </p:nvSpPr>
        <p:spPr>
          <a:xfrm>
            <a:off x="441806" y="2292724"/>
            <a:ext cx="11041811" cy="4001095"/>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CREATING ADDITIONAL SUBNETS :</a:t>
            </a:r>
          </a:p>
          <a:p>
            <a:r>
              <a:rPr lang="en-IN" dirty="0">
                <a:solidFill>
                  <a:schemeClr val="bg1"/>
                </a:solidFill>
                <a:latin typeface="Times New Roman" panose="02020603050405020304" pitchFamily="18" charset="0"/>
                <a:cs typeface="Times New Roman" panose="02020603050405020304" pitchFamily="18" charset="0"/>
              </a:rPr>
              <a:t>Step 1: Choose subnets in the left panel, choose to CREATE SUBNET </a:t>
            </a:r>
          </a:p>
          <a:p>
            <a:r>
              <a:rPr lang="en-IN" dirty="0">
                <a:solidFill>
                  <a:schemeClr val="bg1"/>
                </a:solidFill>
                <a:latin typeface="Times New Roman" panose="02020603050405020304" pitchFamily="18" charset="0"/>
                <a:cs typeface="Times New Roman" panose="02020603050405020304" pitchFamily="18" charset="0"/>
              </a:rPr>
              <a:t>Step 2: in this, choose VPC ID: LAB-</a:t>
            </a:r>
            <a:r>
              <a:rPr lang="en-IN" dirty="0" err="1">
                <a:solidFill>
                  <a:schemeClr val="bg1"/>
                </a:solidFill>
                <a:latin typeface="Times New Roman" panose="02020603050405020304" pitchFamily="18" charset="0"/>
                <a:cs typeface="Times New Roman" panose="02020603050405020304" pitchFamily="18" charset="0"/>
              </a:rPr>
              <a:t>vpc</a:t>
            </a:r>
            <a:r>
              <a:rPr lang="en-IN" dirty="0">
                <a:solidFill>
                  <a:schemeClr val="bg1"/>
                </a:solidFill>
                <a:latin typeface="Times New Roman" panose="02020603050405020304" pitchFamily="18" charset="0"/>
                <a:cs typeface="Times New Roman" panose="02020603050405020304" pitchFamily="18" charset="0"/>
              </a:rPr>
              <a:t> and choose subnet name to lab-subnet-public2, choose availability sone to us-east-1b and choose IPv4 block to 10.0.2.0/24</a:t>
            </a:r>
          </a:p>
          <a:p>
            <a:r>
              <a:rPr lang="en-IN" dirty="0">
                <a:solidFill>
                  <a:schemeClr val="bg1"/>
                </a:solidFill>
                <a:latin typeface="Times New Roman" panose="02020603050405020304" pitchFamily="18" charset="0"/>
                <a:cs typeface="Times New Roman" panose="02020603050405020304" pitchFamily="18" charset="0"/>
              </a:rPr>
              <a:t>Step 3: choose to create a subnet and again create the same subnet with  lab-subnet-private2, change the IPv4 block to 10.0.2.0/24, and then create a subnet </a:t>
            </a:r>
          </a:p>
          <a:p>
            <a:r>
              <a:rPr lang="en-IN" dirty="0">
                <a:solidFill>
                  <a:schemeClr val="bg1"/>
                </a:solidFill>
                <a:latin typeface="Times New Roman" panose="02020603050405020304" pitchFamily="18" charset="0"/>
                <a:cs typeface="Times New Roman" panose="02020603050405020304" pitchFamily="18" charset="0"/>
              </a:rPr>
              <a:t>Step 4: Choose the routing table in the left panel, select lab-rtb-private1-us-east-1a, in the lower panel, choose routes note destination, choose the subnet association tab, in the explicit  subnet associations panel choose EDIT SUBNET ASSOCIATIONS </a:t>
            </a:r>
          </a:p>
          <a:p>
            <a:r>
              <a:rPr lang="en-IN" dirty="0">
                <a:solidFill>
                  <a:schemeClr val="bg1"/>
                </a:solidFill>
                <a:latin typeface="Times New Roman" panose="02020603050405020304" pitchFamily="18" charset="0"/>
                <a:cs typeface="Times New Roman" panose="02020603050405020304" pitchFamily="18" charset="0"/>
              </a:rPr>
              <a:t>Step 5 : Leave lab-subnet-private1-us-east-1a and also select lab-subnet-private2</a:t>
            </a:r>
          </a:p>
          <a:p>
            <a:r>
              <a:rPr lang="en-IN" dirty="0">
                <a:solidFill>
                  <a:schemeClr val="bg1"/>
                </a:solidFill>
                <a:latin typeface="Times New Roman" panose="02020603050405020304" pitchFamily="18" charset="0"/>
                <a:cs typeface="Times New Roman" panose="02020603050405020304" pitchFamily="18" charset="0"/>
              </a:rPr>
              <a:t>Step 6: Choose SAVE ASSOCIATIONS </a:t>
            </a:r>
          </a:p>
          <a:p>
            <a:r>
              <a:rPr lang="en-IN" dirty="0">
                <a:solidFill>
                  <a:schemeClr val="bg1"/>
                </a:solidFill>
                <a:latin typeface="Times New Roman" panose="02020603050405020304" pitchFamily="18" charset="0"/>
                <a:cs typeface="Times New Roman" panose="02020603050405020304" pitchFamily="18" charset="0"/>
              </a:rPr>
              <a:t>Step 7: Select lab-</a:t>
            </a:r>
            <a:r>
              <a:rPr lang="en-IN" dirty="0" err="1">
                <a:solidFill>
                  <a:schemeClr val="bg1"/>
                </a:solidFill>
                <a:latin typeface="Times New Roman" panose="02020603050405020304" pitchFamily="18" charset="0"/>
                <a:cs typeface="Times New Roman" panose="02020603050405020304" pitchFamily="18" charset="0"/>
              </a:rPr>
              <a:t>rtb</a:t>
            </a:r>
            <a:r>
              <a:rPr lang="en-IN" dirty="0">
                <a:solidFill>
                  <a:schemeClr val="bg1"/>
                </a:solidFill>
                <a:latin typeface="Times New Roman" panose="02020603050405020304" pitchFamily="18" charset="0"/>
                <a:cs typeface="Times New Roman" panose="02020603050405020304" pitchFamily="18" charset="0"/>
              </a:rPr>
              <a:t>-public route table and deselect any other subnet </a:t>
            </a:r>
          </a:p>
          <a:p>
            <a:r>
              <a:rPr lang="en-IN" dirty="0">
                <a:solidFill>
                  <a:schemeClr val="bg1"/>
                </a:solidFill>
                <a:latin typeface="Times New Roman" panose="02020603050405020304" pitchFamily="18" charset="0"/>
                <a:cs typeface="Times New Roman" panose="02020603050405020304" pitchFamily="18" charset="0"/>
              </a:rPr>
              <a:t>Step 8: In the lower panel, again repeat from step 4 but here we select lab-subnet-public2 also </a:t>
            </a:r>
          </a:p>
          <a:p>
            <a:r>
              <a:rPr lang="en-IN" dirty="0">
                <a:solidFill>
                  <a:schemeClr val="bg1"/>
                </a:solidFill>
                <a:latin typeface="Times New Roman" panose="02020603050405020304" pitchFamily="18" charset="0"/>
                <a:cs typeface="Times New Roman" panose="02020603050405020304" pitchFamily="18" charset="0"/>
              </a:rPr>
              <a:t>Step 9: Choose SAVE ASSOCIATIONS </a:t>
            </a:r>
          </a:p>
        </p:txBody>
      </p:sp>
    </p:spTree>
    <p:extLst>
      <p:ext uri="{BB962C8B-B14F-4D97-AF65-F5344CB8AC3E}">
        <p14:creationId xmlns="" xmlns:p14="http://schemas.microsoft.com/office/powerpoint/2010/main" val="234264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F25E648-525D-BE2F-D926-7B273E86B3BF}"/>
              </a:ext>
            </a:extLst>
          </p:cNvPr>
          <p:cNvSpPr txBox="1"/>
          <p:nvPr/>
        </p:nvSpPr>
        <p:spPr>
          <a:xfrm>
            <a:off x="2259106" y="820341"/>
            <a:ext cx="7826188" cy="369332"/>
          </a:xfrm>
          <a:prstGeom prst="rect">
            <a:avLst/>
          </a:prstGeom>
          <a:noFill/>
        </p:spPr>
        <p:txBody>
          <a:bodyPr wrap="square">
            <a:spAutoFit/>
          </a:bodyPr>
          <a:lstStyle/>
          <a:p>
            <a:r>
              <a:rPr lang="en-IN" sz="1800" dirty="0">
                <a:solidFill>
                  <a:schemeClr val="bg1"/>
                </a:solidFill>
                <a:latin typeface="Times New Roman" panose="02020603050405020304" pitchFamily="18" charset="0"/>
                <a:cs typeface="Times New Roman" panose="02020603050405020304" pitchFamily="18" charset="0"/>
              </a:rPr>
              <a:t>STEP 6 - In the access Keys section , choose Create access key. </a:t>
            </a:r>
          </a:p>
        </p:txBody>
      </p:sp>
      <p:pic>
        <p:nvPicPr>
          <p:cNvPr id="5" name="Picture 4">
            <a:extLst>
              <a:ext uri="{FF2B5EF4-FFF2-40B4-BE49-F238E27FC236}">
                <a16:creationId xmlns="" xmlns:a16="http://schemas.microsoft.com/office/drawing/2014/main" id="{02C5B615-239D-DFD1-5029-C2911F44C2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3083" y="1735098"/>
            <a:ext cx="5493646" cy="2755407"/>
          </a:xfrm>
          <a:prstGeom prst="rect">
            <a:avLst/>
          </a:prstGeom>
        </p:spPr>
      </p:pic>
      <p:pic>
        <p:nvPicPr>
          <p:cNvPr id="2" name="Picture 1">
            <a:extLst>
              <a:ext uri="{FF2B5EF4-FFF2-40B4-BE49-F238E27FC236}">
                <a16:creationId xmlns="" xmlns:a16="http://schemas.microsoft.com/office/drawing/2014/main" id="{DA29B57D-869D-2E0C-20F9-A3013C2856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24283" y="1775439"/>
            <a:ext cx="5351930" cy="2755407"/>
          </a:xfrm>
          <a:prstGeom prst="rect">
            <a:avLst/>
          </a:prstGeom>
        </p:spPr>
      </p:pic>
    </p:spTree>
    <p:extLst>
      <p:ext uri="{BB962C8B-B14F-4D97-AF65-F5344CB8AC3E}">
        <p14:creationId xmlns="" xmlns:p14="http://schemas.microsoft.com/office/powerpoint/2010/main" val="2287008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88763FD-C172-7638-FB12-81FBCD9ED8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1317" y="535822"/>
            <a:ext cx="5145741" cy="2661313"/>
          </a:xfrm>
          <a:prstGeom prst="rect">
            <a:avLst/>
          </a:prstGeom>
        </p:spPr>
      </p:pic>
      <p:pic>
        <p:nvPicPr>
          <p:cNvPr id="7" name="Picture 6">
            <a:extLst>
              <a:ext uri="{FF2B5EF4-FFF2-40B4-BE49-F238E27FC236}">
                <a16:creationId xmlns="" xmlns:a16="http://schemas.microsoft.com/office/drawing/2014/main" id="{B4DADB8B-B71B-28AF-7195-F397697F521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08495" y="3429000"/>
            <a:ext cx="6347011" cy="3242926"/>
          </a:xfrm>
          <a:prstGeom prst="rect">
            <a:avLst/>
          </a:prstGeom>
        </p:spPr>
      </p:pic>
    </p:spTree>
    <p:extLst>
      <p:ext uri="{BB962C8B-B14F-4D97-AF65-F5344CB8AC3E}">
        <p14:creationId xmlns="" xmlns:p14="http://schemas.microsoft.com/office/powerpoint/2010/main" val="2185959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C983443-B636-026B-34AF-EE8842BB43FF}"/>
              </a:ext>
            </a:extLst>
          </p:cNvPr>
          <p:cNvSpPr txBox="1"/>
          <p:nvPr/>
        </p:nvSpPr>
        <p:spPr>
          <a:xfrm>
            <a:off x="784282" y="799466"/>
            <a:ext cx="9646023" cy="4524315"/>
          </a:xfrm>
          <a:prstGeom prst="rect">
            <a:avLst/>
          </a:prstGeom>
          <a:noFill/>
        </p:spPr>
        <p:txBody>
          <a:bodyPr wrap="square">
            <a:spAutoFit/>
          </a:bodyPr>
          <a:lstStyle/>
          <a:p>
            <a:r>
              <a:rPr lang="en-IN" sz="1800" dirty="0">
                <a:solidFill>
                  <a:schemeClr val="bg1"/>
                </a:solidFill>
                <a:latin typeface="Times New Roman" panose="02020603050405020304" pitchFamily="18" charset="0"/>
                <a:cs typeface="Times New Roman" panose="02020603050405020304" pitchFamily="18" charset="0"/>
              </a:rPr>
              <a:t>STEP 6 – Now you can use this access key to configure CLI</a:t>
            </a:r>
          </a:p>
          <a:p>
            <a:r>
              <a:rPr lang="en-IN" sz="1800" dirty="0">
                <a:solidFill>
                  <a:schemeClr val="bg1"/>
                </a:solidFill>
                <a:latin typeface="Times New Roman" panose="02020603050405020304" pitchFamily="18" charset="0"/>
                <a:cs typeface="Times New Roman" panose="02020603050405020304" pitchFamily="18" charset="0"/>
              </a:rPr>
              <a:t>STEP 7 - Open Command Line Interface and run the following command</a:t>
            </a:r>
          </a:p>
          <a:p>
            <a:r>
              <a:rPr lang="en-IN" sz="1800" dirty="0">
                <a:solidFill>
                  <a:schemeClr val="bg1"/>
                </a:solidFill>
                <a:latin typeface="Times New Roman" panose="02020603050405020304" pitchFamily="18" charset="0"/>
                <a:cs typeface="Times New Roman" panose="02020603050405020304" pitchFamily="18" charset="0"/>
              </a:rPr>
              <a:t>                &gt;</a:t>
            </a:r>
            <a:r>
              <a:rPr lang="en-IN" sz="1800" dirty="0" err="1">
                <a:solidFill>
                  <a:schemeClr val="bg1"/>
                </a:solidFill>
                <a:latin typeface="Times New Roman" panose="02020603050405020304" pitchFamily="18" charset="0"/>
                <a:cs typeface="Times New Roman" panose="02020603050405020304" pitchFamily="18" charset="0"/>
              </a:rPr>
              <a:t>aws</a:t>
            </a:r>
            <a:r>
              <a:rPr lang="en-IN" sz="1800" dirty="0">
                <a:solidFill>
                  <a:schemeClr val="bg1"/>
                </a:solidFill>
                <a:latin typeface="Times New Roman" panose="02020603050405020304" pitchFamily="18" charset="0"/>
                <a:cs typeface="Times New Roman" panose="02020603050405020304" pitchFamily="18" charset="0"/>
              </a:rPr>
              <a:t> configure</a:t>
            </a:r>
          </a:p>
          <a:p>
            <a:r>
              <a:rPr lang="en-IN" sz="1800" dirty="0">
                <a:solidFill>
                  <a:schemeClr val="bg1"/>
                </a:solidFill>
                <a:latin typeface="Times New Roman" panose="02020603050405020304" pitchFamily="18" charset="0"/>
                <a:cs typeface="Times New Roman" panose="02020603050405020304" pitchFamily="18" charset="0"/>
              </a:rPr>
              <a:t>    After entering this command AWS CLI prompts us with four pieces of information </a:t>
            </a:r>
          </a:p>
          <a:p>
            <a:r>
              <a:rPr lang="en-IN" sz="1800" dirty="0">
                <a:solidFill>
                  <a:schemeClr val="bg1"/>
                </a:solidFill>
                <a:latin typeface="Times New Roman" panose="02020603050405020304" pitchFamily="18" charset="0"/>
                <a:cs typeface="Times New Roman" panose="02020603050405020304" pitchFamily="18" charset="0"/>
              </a:rPr>
              <a:t>    1. Access Key ID</a:t>
            </a:r>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(enter  your ID)</a:t>
            </a:r>
          </a:p>
          <a:p>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2.Secret Access Key: ( enter your key)</a:t>
            </a:r>
          </a:p>
          <a:p>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3.AWS Region: (enter the desired region )</a:t>
            </a:r>
          </a:p>
          <a:p>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4.Output Format: (enter the desired output)</a:t>
            </a:r>
          </a:p>
          <a:p>
            <a:endParaRPr lang="en-IN" dirty="0">
              <a:sym typeface="Wingdings" panose="05000000000000000000" pitchFamily="2" charset="2"/>
            </a:endParaRPr>
          </a:p>
          <a:p>
            <a:endParaRPr lang="en-IN" sz="1800" dirty="0">
              <a:sym typeface="Wingdings" panose="05000000000000000000" pitchFamily="2" charset="2"/>
            </a:endParaRPr>
          </a:p>
          <a:p>
            <a:endParaRPr lang="en-IN" dirty="0">
              <a:sym typeface="Wingdings" panose="05000000000000000000" pitchFamily="2" charset="2"/>
            </a:endParaRPr>
          </a:p>
          <a:p>
            <a:endParaRPr lang="en-IN" sz="1800" dirty="0">
              <a:sym typeface="Wingdings" panose="05000000000000000000" pitchFamily="2" charset="2"/>
            </a:endParaRPr>
          </a:p>
          <a:p>
            <a:endParaRPr lang="en-IN" dirty="0">
              <a:sym typeface="Wingdings" panose="05000000000000000000" pitchFamily="2" charset="2"/>
            </a:endParaRPr>
          </a:p>
          <a:p>
            <a:endParaRPr lang="en-IN" sz="1800" dirty="0">
              <a:sym typeface="Wingdings" panose="05000000000000000000" pitchFamily="2" charset="2"/>
            </a:endParaRPr>
          </a:p>
          <a:p>
            <a:endParaRPr lang="en-IN" dirty="0">
              <a:sym typeface="Wingdings" panose="05000000000000000000" pitchFamily="2" charset="2"/>
            </a:endParaRPr>
          </a:p>
          <a:p>
            <a:r>
              <a:rPr lang="en-IN"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Finally we get </a:t>
            </a:r>
            <a:r>
              <a:rPr lang="en-IN"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Javascript</a:t>
            </a:r>
            <a:r>
              <a:rPr lang="en-IN"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Object Notation of all the users as output.</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DF3DF37E-39F1-74A7-6774-3ACD6553525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9265" t="-22322" r="44118" b="22322"/>
          <a:stretch/>
        </p:blipFill>
        <p:spPr>
          <a:xfrm>
            <a:off x="1201271" y="2949949"/>
            <a:ext cx="7942729" cy="1657350"/>
          </a:xfrm>
          <a:prstGeom prst="rect">
            <a:avLst/>
          </a:prstGeom>
        </p:spPr>
      </p:pic>
    </p:spTree>
    <p:extLst>
      <p:ext uri="{BB962C8B-B14F-4D97-AF65-F5344CB8AC3E}">
        <p14:creationId xmlns="" xmlns:p14="http://schemas.microsoft.com/office/powerpoint/2010/main" val="3377462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2E13129-BD1B-F066-4E43-0F4E2D40BFC6}"/>
              </a:ext>
            </a:extLst>
          </p:cNvPr>
          <p:cNvSpPr>
            <a:spLocks noGrp="1"/>
          </p:cNvSpPr>
          <p:nvPr>
            <p:ph idx="1"/>
          </p:nvPr>
        </p:nvSpPr>
        <p:spPr>
          <a:xfrm>
            <a:off x="394312" y="811374"/>
            <a:ext cx="11962228" cy="6611815"/>
          </a:xfrm>
        </p:spPr>
        <p:txBody>
          <a:bodyPr/>
          <a:lstStyle/>
          <a:p>
            <a:r>
              <a:rPr lang="en-GB" dirty="0"/>
              <a:t> </a:t>
            </a:r>
            <a:r>
              <a:rPr lang="en-GB" sz="2000" dirty="0">
                <a:solidFill>
                  <a:schemeClr val="bg1"/>
                </a:solidFill>
                <a:latin typeface="Times New Roman" panose="02020603050405020304" pitchFamily="18" charset="0"/>
                <a:cs typeface="Times New Roman" panose="02020603050405020304" pitchFamily="18" charset="0"/>
              </a:rPr>
              <a:t>Setting up the Amazon DynamoDB</a:t>
            </a:r>
          </a:p>
          <a:p>
            <a:r>
              <a:rPr lang="en-GB" sz="2000" dirty="0">
                <a:solidFill>
                  <a:schemeClr val="bg1"/>
                </a:solidFill>
                <a:latin typeface="Times New Roman" panose="02020603050405020304" pitchFamily="18" charset="0"/>
                <a:cs typeface="Times New Roman" panose="02020603050405020304" pitchFamily="18" charset="0"/>
              </a:rPr>
              <a:t> here, we will be having an JSON file which is a product </a:t>
            </a:r>
            <a:r>
              <a:rPr lang="en-GB" sz="2000" dirty="0" err="1">
                <a:solidFill>
                  <a:schemeClr val="bg1"/>
                </a:solidFill>
                <a:latin typeface="Times New Roman" panose="02020603050405020304" pitchFamily="18" charset="0"/>
                <a:cs typeface="Times New Roman" panose="02020603050405020304" pitchFamily="18" charset="0"/>
              </a:rPr>
              <a:t>catalog</a:t>
            </a:r>
            <a:endParaRPr lang="en-GB" sz="2000" dirty="0">
              <a:solidFill>
                <a:schemeClr val="bg1"/>
              </a:solidFill>
              <a:latin typeface="Times New Roman" panose="02020603050405020304" pitchFamily="18" charset="0"/>
              <a:cs typeface="Times New Roman" panose="02020603050405020304" pitchFamily="18" charset="0"/>
            </a:endParaRPr>
          </a:p>
          <a:p>
            <a:r>
              <a:rPr lang="en-GB" sz="2000" dirty="0">
                <a:solidFill>
                  <a:schemeClr val="bg1"/>
                </a:solidFill>
                <a:latin typeface="Times New Roman" panose="02020603050405020304" pitchFamily="18" charset="0"/>
                <a:cs typeface="Times New Roman" panose="02020603050405020304" pitchFamily="18" charset="0"/>
              </a:rPr>
              <a:t> the products have a lot of different attributes and </a:t>
            </a:r>
            <a:r>
              <a:rPr lang="en-GB" sz="2000" b="1" dirty="0">
                <a:solidFill>
                  <a:schemeClr val="bg1"/>
                </a:solidFill>
                <a:latin typeface="Times New Roman" panose="02020603050405020304" pitchFamily="18" charset="0"/>
                <a:cs typeface="Times New Roman" panose="02020603050405020304" pitchFamily="18" charset="0"/>
              </a:rPr>
              <a:t>id </a:t>
            </a:r>
            <a:r>
              <a:rPr lang="en-GB" sz="2000" dirty="0">
                <a:solidFill>
                  <a:schemeClr val="bg1"/>
                </a:solidFill>
                <a:latin typeface="Times New Roman" panose="02020603050405020304" pitchFamily="18" charset="0"/>
                <a:cs typeface="Times New Roman" panose="02020603050405020304" pitchFamily="18" charset="0"/>
              </a:rPr>
              <a:t>is only common.</a:t>
            </a:r>
          </a:p>
          <a:p>
            <a:r>
              <a:rPr lang="en-GB" sz="2000" dirty="0">
                <a:solidFill>
                  <a:schemeClr val="bg1"/>
                </a:solidFill>
                <a:latin typeface="Times New Roman" panose="02020603050405020304" pitchFamily="18" charset="0"/>
                <a:cs typeface="Times New Roman" panose="02020603050405020304" pitchFamily="18" charset="0"/>
              </a:rPr>
              <a:t> the interface looks like this:</a:t>
            </a:r>
          </a:p>
          <a:p>
            <a:endParaRPr lang="en-GB" dirty="0">
              <a:latin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pPr marL="0" indent="0">
              <a:buNone/>
            </a:pPr>
            <a:endParaRPr lang="en-GB" dirty="0"/>
          </a:p>
          <a:p>
            <a:pPr>
              <a:buNone/>
            </a:pPr>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IN" dirty="0"/>
          </a:p>
        </p:txBody>
      </p:sp>
      <p:pic>
        <p:nvPicPr>
          <p:cNvPr id="5" name="Picture 4">
            <a:extLst>
              <a:ext uri="{FF2B5EF4-FFF2-40B4-BE49-F238E27FC236}">
                <a16:creationId xmlns="" xmlns:a16="http://schemas.microsoft.com/office/drawing/2014/main" id="{088DBB8B-99B8-1B1F-6E75-D7FD5DEA96F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85144" y="2575980"/>
            <a:ext cx="3424756" cy="2059140"/>
          </a:xfrm>
          <a:prstGeom prst="rect">
            <a:avLst/>
          </a:prstGeom>
        </p:spPr>
      </p:pic>
      <p:pic>
        <p:nvPicPr>
          <p:cNvPr id="7" name="Picture 6">
            <a:extLst>
              <a:ext uri="{FF2B5EF4-FFF2-40B4-BE49-F238E27FC236}">
                <a16:creationId xmlns="" xmlns:a16="http://schemas.microsoft.com/office/drawing/2014/main" id="{EB104EF1-558B-ABF3-5958-270C134D522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58789" y="2536486"/>
            <a:ext cx="3702387" cy="2138129"/>
          </a:xfrm>
          <a:prstGeom prst="rect">
            <a:avLst/>
          </a:prstGeom>
        </p:spPr>
      </p:pic>
      <p:pic>
        <p:nvPicPr>
          <p:cNvPr id="9" name="Picture 8">
            <a:extLst>
              <a:ext uri="{FF2B5EF4-FFF2-40B4-BE49-F238E27FC236}">
                <a16:creationId xmlns="" xmlns:a16="http://schemas.microsoft.com/office/drawing/2014/main" id="{1912A3D6-341E-5735-C3BE-071932B8980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523581" y="4914919"/>
            <a:ext cx="3038621" cy="1723468"/>
          </a:xfrm>
          <a:prstGeom prst="rect">
            <a:avLst/>
          </a:prstGeom>
        </p:spPr>
      </p:pic>
      <p:sp>
        <p:nvSpPr>
          <p:cNvPr id="2" name="TextBox 1">
            <a:extLst>
              <a:ext uri="{FF2B5EF4-FFF2-40B4-BE49-F238E27FC236}">
                <a16:creationId xmlns="" xmlns:a16="http://schemas.microsoft.com/office/drawing/2014/main" id="{9EA55D35-6261-DCD5-8E16-F2561EB292BA}"/>
              </a:ext>
            </a:extLst>
          </p:cNvPr>
          <p:cNvSpPr txBox="1"/>
          <p:nvPr/>
        </p:nvSpPr>
        <p:spPr>
          <a:xfrm>
            <a:off x="3845858" y="241969"/>
            <a:ext cx="5190565"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AWS DYNAMO DB </a:t>
            </a:r>
          </a:p>
        </p:txBody>
      </p:sp>
    </p:spTree>
    <p:extLst>
      <p:ext uri="{BB962C8B-B14F-4D97-AF65-F5344CB8AC3E}">
        <p14:creationId xmlns="" xmlns:p14="http://schemas.microsoft.com/office/powerpoint/2010/main" val="3495760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F4D1B8A-058E-CDE7-102B-5AD14151D9B4}"/>
              </a:ext>
            </a:extLst>
          </p:cNvPr>
          <p:cNvSpPr>
            <a:spLocks noGrp="1"/>
          </p:cNvSpPr>
          <p:nvPr>
            <p:ph idx="1"/>
          </p:nvPr>
        </p:nvSpPr>
        <p:spPr>
          <a:xfrm>
            <a:off x="140677" y="121920"/>
            <a:ext cx="11915335" cy="6639951"/>
          </a:xfrm>
        </p:spPr>
        <p:txBody>
          <a:bodyPr/>
          <a:lstStyle/>
          <a:p>
            <a:r>
              <a:rPr lang="en-GB" sz="2400" dirty="0">
                <a:solidFill>
                  <a:schemeClr val="bg1"/>
                </a:solidFill>
                <a:latin typeface="Times New Roman" panose="02020603050405020304" pitchFamily="18" charset="0"/>
                <a:cs typeface="Times New Roman" panose="02020603050405020304" pitchFamily="18" charset="0"/>
              </a:rPr>
              <a:t>After creating the table , we can see that there are no items present</a:t>
            </a:r>
            <a:r>
              <a:rPr lang="en-GB" sz="2400" dirty="0">
                <a:solidFill>
                  <a:schemeClr val="bg1"/>
                </a:solidFill>
              </a:rPr>
              <a:t>.</a:t>
            </a:r>
          </a:p>
          <a:p>
            <a:endParaRPr lang="en-GB" dirty="0"/>
          </a:p>
          <a:p>
            <a:endParaRPr lang="en-GB" dirty="0"/>
          </a:p>
          <a:p>
            <a:endParaRPr lang="en-GB" dirty="0"/>
          </a:p>
          <a:p>
            <a:pPr marL="0" indent="0">
              <a:buNone/>
            </a:pPr>
            <a:endParaRPr lang="en-GB" dirty="0"/>
          </a:p>
          <a:p>
            <a:r>
              <a:rPr lang="en-GB" sz="2400" dirty="0">
                <a:solidFill>
                  <a:schemeClr val="bg1"/>
                </a:solidFill>
                <a:latin typeface="Times New Roman" panose="02020603050405020304" pitchFamily="18" charset="0"/>
                <a:cs typeface="Times New Roman" panose="02020603050405020304" pitchFamily="18" charset="0"/>
              </a:rPr>
              <a:t>So we will use the CLI to populate the table. Open </a:t>
            </a:r>
            <a:r>
              <a:rPr lang="en-GB" sz="2400" dirty="0" err="1">
                <a:solidFill>
                  <a:schemeClr val="bg1"/>
                </a:solidFill>
                <a:latin typeface="Times New Roman" panose="02020603050405020304" pitchFamily="18" charset="0"/>
                <a:cs typeface="Times New Roman" panose="02020603050405020304" pitchFamily="18" charset="0"/>
              </a:rPr>
              <a:t>powershell</a:t>
            </a:r>
            <a:r>
              <a:rPr lang="en-GB" sz="2400" dirty="0">
                <a:solidFill>
                  <a:schemeClr val="bg1"/>
                </a:solidFill>
                <a:latin typeface="Times New Roman" panose="02020603050405020304" pitchFamily="18" charset="0"/>
                <a:cs typeface="Times New Roman" panose="02020603050405020304" pitchFamily="18" charset="0"/>
              </a:rPr>
              <a:t> of AWS</a:t>
            </a:r>
            <a:r>
              <a:rPr lang="en-GB" dirty="0">
                <a:latin typeface="Times New Roman" panose="02020603050405020304" pitchFamily="18" charset="0"/>
                <a:cs typeface="Times New Roman" panose="02020603050405020304" pitchFamily="18" charset="0"/>
              </a:rPr>
              <a:t>.    </a:t>
            </a:r>
            <a:r>
              <a:rPr lang="en-GB" dirty="0"/>
              <a:t>                                             </a:t>
            </a:r>
            <a:endParaRPr lang="en-IN" dirty="0"/>
          </a:p>
        </p:txBody>
      </p:sp>
      <p:pic>
        <p:nvPicPr>
          <p:cNvPr id="5" name="Picture 4">
            <a:extLst>
              <a:ext uri="{FF2B5EF4-FFF2-40B4-BE49-F238E27FC236}">
                <a16:creationId xmlns="" xmlns:a16="http://schemas.microsoft.com/office/drawing/2014/main" id="{4E7AF843-7105-D3B6-26E6-8C074EED10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325560" y="710897"/>
            <a:ext cx="2948402" cy="1675982"/>
          </a:xfrm>
          <a:prstGeom prst="rect">
            <a:avLst/>
          </a:prstGeom>
        </p:spPr>
      </p:pic>
      <p:pic>
        <p:nvPicPr>
          <p:cNvPr id="7" name="Picture 6">
            <a:extLst>
              <a:ext uri="{FF2B5EF4-FFF2-40B4-BE49-F238E27FC236}">
                <a16:creationId xmlns="" xmlns:a16="http://schemas.microsoft.com/office/drawing/2014/main" id="{6A6610A8-FDFA-43EB-DE1E-38B902DC5BE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321149" y="2960132"/>
            <a:ext cx="2500878" cy="1610398"/>
          </a:xfrm>
          <a:prstGeom prst="rect">
            <a:avLst/>
          </a:prstGeom>
        </p:spPr>
      </p:pic>
      <p:pic>
        <p:nvPicPr>
          <p:cNvPr id="9" name="Picture 8">
            <a:extLst>
              <a:ext uri="{FF2B5EF4-FFF2-40B4-BE49-F238E27FC236}">
                <a16:creationId xmlns="" xmlns:a16="http://schemas.microsoft.com/office/drawing/2014/main" id="{226E8671-2C81-3AEB-B62A-65C704AF4FD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493303" y="2999321"/>
            <a:ext cx="2714296" cy="1619561"/>
          </a:xfrm>
          <a:prstGeom prst="rect">
            <a:avLst/>
          </a:prstGeom>
        </p:spPr>
      </p:pic>
      <p:pic>
        <p:nvPicPr>
          <p:cNvPr id="2" name="Picture 1">
            <a:extLst>
              <a:ext uri="{FF2B5EF4-FFF2-40B4-BE49-F238E27FC236}">
                <a16:creationId xmlns="" xmlns:a16="http://schemas.microsoft.com/office/drawing/2014/main" id="{F3F6C8B2-7FAF-0DF2-39A0-92C58EE121AB}"/>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245066" y="5016301"/>
            <a:ext cx="2675573" cy="1600481"/>
          </a:xfrm>
          <a:prstGeom prst="rect">
            <a:avLst/>
          </a:prstGeom>
        </p:spPr>
      </p:pic>
      <p:pic>
        <p:nvPicPr>
          <p:cNvPr id="4" name="Picture 3">
            <a:extLst>
              <a:ext uri="{FF2B5EF4-FFF2-40B4-BE49-F238E27FC236}">
                <a16:creationId xmlns="" xmlns:a16="http://schemas.microsoft.com/office/drawing/2014/main" id="{4DB84DB2-13DD-43A4-571D-E2FCC0946C69}"/>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253748" y="4987705"/>
            <a:ext cx="3059184" cy="1723659"/>
          </a:xfrm>
          <a:prstGeom prst="rect">
            <a:avLst/>
          </a:prstGeom>
        </p:spPr>
      </p:pic>
    </p:spTree>
    <p:extLst>
      <p:ext uri="{BB962C8B-B14F-4D97-AF65-F5344CB8AC3E}">
        <p14:creationId xmlns="" xmlns:p14="http://schemas.microsoft.com/office/powerpoint/2010/main" val="1028894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9DCE6-F526-7D91-33EE-C4605FAA1621}"/>
              </a:ext>
            </a:extLst>
          </p:cNvPr>
          <p:cNvSpPr>
            <a:spLocks noGrp="1"/>
          </p:cNvSpPr>
          <p:nvPr>
            <p:ph type="ctrTitle"/>
          </p:nvPr>
        </p:nvSpPr>
        <p:spPr>
          <a:xfrm>
            <a:off x="-1308847" y="-98612"/>
            <a:ext cx="9108141" cy="915334"/>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AWS LIGHT SAIL</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AAB08963-D379-7093-F6E9-BA55AC33B9EF}"/>
              </a:ext>
            </a:extLst>
          </p:cNvPr>
          <p:cNvSpPr>
            <a:spLocks noGrp="1"/>
          </p:cNvSpPr>
          <p:nvPr>
            <p:ph type="subTitle" idx="1"/>
          </p:nvPr>
        </p:nvSpPr>
        <p:spPr>
          <a:xfrm>
            <a:off x="600636" y="1039905"/>
            <a:ext cx="11510682" cy="5351929"/>
          </a:xfrm>
        </p:spPr>
        <p:txBody>
          <a:bodyPr>
            <a:normAutofit/>
          </a:bodyPr>
          <a:lstStyle/>
          <a:p>
            <a:pPr algn="l"/>
            <a:r>
              <a:rPr lang="en-US" b="1" dirty="0">
                <a:solidFill>
                  <a:schemeClr val="tx1">
                    <a:lumMod val="95000"/>
                  </a:schemeClr>
                </a:solidFill>
                <a:latin typeface="Times New Roman" panose="02020603050405020304" pitchFamily="18" charset="0"/>
                <a:cs typeface="Times New Roman" panose="02020603050405020304" pitchFamily="18" charset="0"/>
              </a:rPr>
              <a:t>PROCEDURE:</a:t>
            </a:r>
          </a:p>
          <a:p>
            <a:pPr algn="l">
              <a:buFont typeface="+mj-lt"/>
              <a:buAutoNum type="arabicPeriod"/>
            </a:pP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On the home page, choose Create instance.</a:t>
            </a:r>
          </a:p>
          <a:p>
            <a:pPr algn="l">
              <a:buFont typeface="+mj-lt"/>
              <a:buAutoNum type="arabicPeriod"/>
            </a:pP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Select a location for your instance (an AWS Region and Availability Zone).Choose Change Region and zone to create your instance in another location.</a:t>
            </a:r>
          </a:p>
          <a:p>
            <a:pPr algn="l">
              <a:buFont typeface="+mj-lt"/>
              <a:buAutoNum type="arabicPeriod"/>
            </a:pP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Optionally, you can change the Availability </a:t>
            </a:r>
            <a:r>
              <a:rPr lang="en-US" sz="2000" b="0" i="0" dirty="0" err="1">
                <a:solidFill>
                  <a:schemeClr val="tx1">
                    <a:lumMod val="95000"/>
                  </a:schemeClr>
                </a:solidFill>
                <a:effectLst/>
                <a:latin typeface="Times New Roman" panose="02020603050405020304" pitchFamily="18" charset="0"/>
                <a:cs typeface="Times New Roman" panose="02020603050405020304" pitchFamily="18" charset="0"/>
              </a:rPr>
              <a:t>Zone.Choose</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an Availability Zone from the dropdown list.</a:t>
            </a:r>
          </a:p>
          <a:p>
            <a:pPr algn="l">
              <a:buFont typeface="+mj-lt"/>
              <a:buAutoNum type="arabicPeriod"/>
            </a:pP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Pick an application (Apps + OS) or an operating system (OS Only).</a:t>
            </a:r>
          </a:p>
          <a:p>
            <a:pPr algn="l"/>
            <a:r>
              <a:rPr lang="en-IN" sz="2000" b="0" i="0" dirty="0">
                <a:solidFill>
                  <a:schemeClr val="tx1">
                    <a:lumMod val="95000"/>
                  </a:schemeClr>
                </a:solidFill>
                <a:effectLst/>
                <a:latin typeface="Times New Roman" panose="02020603050405020304" pitchFamily="18" charset="0"/>
                <a:cs typeface="Times New Roman" panose="02020603050405020304" pitchFamily="18" charset="0"/>
              </a:rPr>
              <a:t>5.Choose your instance plan.</a:t>
            </a:r>
          </a:p>
          <a:p>
            <a:pPr algn="l"/>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6.Enter a name for your instance.</a:t>
            </a:r>
          </a:p>
          <a:p>
            <a:pPr algn="l"/>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sz="2000" b="1" i="0" dirty="0">
                <a:solidFill>
                  <a:schemeClr val="tx1">
                    <a:lumMod val="95000"/>
                  </a:schemeClr>
                </a:solidFill>
                <a:effectLst/>
                <a:latin typeface="Times New Roman" panose="02020603050405020304" pitchFamily="18" charset="0"/>
                <a:cs typeface="Times New Roman" panose="02020603050405020304" pitchFamily="18" charset="0"/>
              </a:rPr>
              <a:t>Resource names:</a:t>
            </a:r>
          </a:p>
          <a:p>
            <a:pPr marL="742950" lvl="1" indent="-285750" algn="l">
              <a:buFont typeface="+mj-lt"/>
              <a:buAutoNum type="arabicPeriod"/>
            </a:pPr>
            <a:r>
              <a:rPr lang="en-US" sz="2000" b="0" i="0" dirty="0">
                <a:effectLst/>
                <a:latin typeface="Times New Roman" panose="02020603050405020304" pitchFamily="18" charset="0"/>
                <a:cs typeface="Times New Roman" panose="02020603050405020304" pitchFamily="18" charset="0"/>
              </a:rPr>
              <a:t>Must be unique within each AWS Region in your </a:t>
            </a:r>
            <a:r>
              <a:rPr lang="en-US" sz="2000" b="0" i="0" dirty="0" err="1">
                <a:effectLst/>
                <a:latin typeface="Times New Roman" panose="02020603050405020304" pitchFamily="18" charset="0"/>
                <a:cs typeface="Times New Roman" panose="02020603050405020304" pitchFamily="18" charset="0"/>
              </a:rPr>
              <a:t>Lightsail</a:t>
            </a:r>
            <a:r>
              <a:rPr lang="en-US" sz="2000" b="0" i="0" dirty="0">
                <a:effectLst/>
                <a:latin typeface="Times New Roman" panose="02020603050405020304" pitchFamily="18" charset="0"/>
                <a:cs typeface="Times New Roman" panose="02020603050405020304" pitchFamily="18" charset="0"/>
              </a:rPr>
              <a:t> account.</a:t>
            </a:r>
          </a:p>
          <a:p>
            <a:pPr marL="742950" lvl="1" indent="-285750" algn="l">
              <a:buFont typeface="+mj-lt"/>
              <a:buAutoNum type="arabicPeriod"/>
            </a:pPr>
            <a:r>
              <a:rPr lang="en-US" sz="2000" b="0" i="0" dirty="0">
                <a:effectLst/>
                <a:latin typeface="Times New Roman" panose="02020603050405020304" pitchFamily="18" charset="0"/>
                <a:cs typeface="Times New Roman" panose="02020603050405020304" pitchFamily="18" charset="0"/>
              </a:rPr>
              <a:t>Must contain 2 to 255 characters.</a:t>
            </a:r>
          </a:p>
          <a:p>
            <a:pPr marL="742950" lvl="1" indent="-285750" algn="l">
              <a:buFont typeface="+mj-lt"/>
              <a:buAutoNum type="arabicPeriod"/>
            </a:pPr>
            <a:r>
              <a:rPr lang="en-US" sz="2000" b="0" i="0" dirty="0">
                <a:effectLst/>
                <a:latin typeface="Times New Roman" panose="02020603050405020304" pitchFamily="18" charset="0"/>
                <a:cs typeface="Times New Roman" panose="02020603050405020304" pitchFamily="18" charset="0"/>
              </a:rPr>
              <a:t>Must start and end with an alphanumeric character or number.</a:t>
            </a:r>
          </a:p>
          <a:p>
            <a:pPr marL="742950" lvl="1" indent="-285750" algn="l">
              <a:buFont typeface="+mj-lt"/>
              <a:buAutoNum type="arabicPeriod"/>
            </a:pPr>
            <a:r>
              <a:rPr lang="en-US" sz="2000" b="0" i="0" dirty="0">
                <a:effectLst/>
                <a:latin typeface="Times New Roman" panose="02020603050405020304" pitchFamily="18" charset="0"/>
                <a:cs typeface="Times New Roman" panose="02020603050405020304" pitchFamily="18" charset="0"/>
              </a:rPr>
              <a:t>Can include alphanumeric characters, numbers, periods, dashes, and underscores.</a:t>
            </a:r>
            <a:endParaRPr lang="en-US" b="0" i="0" dirty="0">
              <a:effectLst/>
              <a:latin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 xmlns:p14="http://schemas.microsoft.com/office/powerpoint/2010/main" val="3318151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 xmlns:a16="http://schemas.microsoft.com/office/drawing/2014/main" id="{9B5B593C-EFE5-FC48-DC14-98826509E5DD}"/>
              </a:ext>
            </a:extLst>
          </p:cNvPr>
          <p:cNvSpPr>
            <a:spLocks noChangeArrowheads="1"/>
          </p:cNvSpPr>
          <p:nvPr/>
        </p:nvSpPr>
        <p:spPr bwMode="auto">
          <a:xfrm>
            <a:off x="0" y="-241059"/>
            <a:ext cx="65" cy="482119"/>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Key-only tags in the Lightsail console.">
            <a:extLst>
              <a:ext uri="{FF2B5EF4-FFF2-40B4-BE49-F238E27FC236}">
                <a16:creationId xmlns="" xmlns:a16="http://schemas.microsoft.com/office/drawing/2014/main" id="{A73DFE86-3B95-7078-9465-BDA8FB4996CB}"/>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92955" y="1512427"/>
            <a:ext cx="4781550" cy="93345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Key-value tags in the Lightsail console.">
            <a:extLst>
              <a:ext uri="{FF2B5EF4-FFF2-40B4-BE49-F238E27FC236}">
                <a16:creationId xmlns="" xmlns:a16="http://schemas.microsoft.com/office/drawing/2014/main" id="{B2B7D611-D625-74AB-8AA9-06734026C5C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40580" y="3914359"/>
            <a:ext cx="4733925" cy="104775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86790A75-0C6F-DCC1-66ED-D2FC1EFE0E91}"/>
              </a:ext>
            </a:extLst>
          </p:cNvPr>
          <p:cNvSpPr txBox="1"/>
          <p:nvPr/>
        </p:nvSpPr>
        <p:spPr>
          <a:xfrm>
            <a:off x="672352" y="316521"/>
            <a:ext cx="11286565" cy="1200329"/>
          </a:xfrm>
          <a:prstGeom prst="rect">
            <a:avLst/>
          </a:prstGeom>
          <a:noFill/>
        </p:spPr>
        <p:txBody>
          <a:bodyPr wrap="square">
            <a:spAutoFit/>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7.Choose one of the following options to add tags to your instance:</a:t>
            </a:r>
          </a:p>
          <a:p>
            <a:pPr marL="285750" indent="-285750"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Add key-only tags or Edit key-only tags (if tags have already been added). Enter your new tag into the tag key text box, and press Enter. Choose Save when you’re done entering your tags to add them, or choose Cancel to not add them.</a:t>
            </a:r>
          </a:p>
        </p:txBody>
      </p:sp>
      <p:sp>
        <p:nvSpPr>
          <p:cNvPr id="7" name="TextBox 6">
            <a:extLst>
              <a:ext uri="{FF2B5EF4-FFF2-40B4-BE49-F238E27FC236}">
                <a16:creationId xmlns="" xmlns:a16="http://schemas.microsoft.com/office/drawing/2014/main" id="{847E9AC2-C40B-0187-8C8A-CF5A0ECC1293}"/>
              </a:ext>
            </a:extLst>
          </p:cNvPr>
          <p:cNvSpPr txBox="1"/>
          <p:nvPr/>
        </p:nvSpPr>
        <p:spPr>
          <a:xfrm>
            <a:off x="573741" y="2718453"/>
            <a:ext cx="11385176" cy="92333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Create a key-value tag, then enter a key into the Key text box, and a value into the Value text box. Choose Save when you’re done entering your tags, or choose Cancel to not add </a:t>
            </a:r>
            <a:r>
              <a:rPr lang="en-US" b="0" i="0" dirty="0" err="1">
                <a:solidFill>
                  <a:schemeClr val="bg1"/>
                </a:solidFill>
                <a:effectLst/>
                <a:latin typeface="Times New Roman" panose="02020603050405020304" pitchFamily="18" charset="0"/>
                <a:cs typeface="Times New Roman" panose="02020603050405020304" pitchFamily="18" charset="0"/>
              </a:rPr>
              <a:t>them.Key</a:t>
            </a:r>
            <a:r>
              <a:rPr lang="en-US" b="0" i="0" dirty="0">
                <a:solidFill>
                  <a:schemeClr val="bg1"/>
                </a:solidFill>
                <a:effectLst/>
                <a:latin typeface="Times New Roman" panose="02020603050405020304" pitchFamily="18" charset="0"/>
                <a:cs typeface="Times New Roman" panose="02020603050405020304" pitchFamily="18" charset="0"/>
              </a:rPr>
              <a:t>-value tags can only be added one at a time before saving. To add more than one key-value tag, repeat the previous steps.</a:t>
            </a:r>
          </a:p>
        </p:txBody>
      </p:sp>
      <p:sp>
        <p:nvSpPr>
          <p:cNvPr id="9" name="TextBox 8">
            <a:extLst>
              <a:ext uri="{FF2B5EF4-FFF2-40B4-BE49-F238E27FC236}">
                <a16:creationId xmlns="" xmlns:a16="http://schemas.microsoft.com/office/drawing/2014/main" id="{ED951F84-F416-5DD4-B0EC-1157477254BC}"/>
              </a:ext>
            </a:extLst>
          </p:cNvPr>
          <p:cNvSpPr txBox="1"/>
          <p:nvPr/>
        </p:nvSpPr>
        <p:spPr>
          <a:xfrm>
            <a:off x="770965" y="5345573"/>
            <a:ext cx="6606988" cy="369332"/>
          </a:xfrm>
          <a:prstGeom prst="rect">
            <a:avLst/>
          </a:prstGeom>
          <a:noFill/>
        </p:spPr>
        <p:txBody>
          <a:bodyPr wrap="square">
            <a:spAutoFit/>
          </a:bodyPr>
          <a:lstStyle/>
          <a:p>
            <a:r>
              <a:rPr lang="en-IN" b="0" i="0" dirty="0">
                <a:solidFill>
                  <a:schemeClr val="bg1"/>
                </a:solidFill>
                <a:effectLst/>
                <a:latin typeface="AmazonEmberRegular"/>
              </a:rPr>
              <a:t>8.</a:t>
            </a:r>
            <a:r>
              <a:rPr lang="en-IN" b="0" i="0" dirty="0">
                <a:solidFill>
                  <a:schemeClr val="bg1"/>
                </a:solidFill>
                <a:effectLst/>
                <a:latin typeface="Times New Roman" panose="02020603050405020304" pitchFamily="18" charset="0"/>
                <a:cs typeface="Times New Roman" panose="02020603050405020304" pitchFamily="18" charset="0"/>
              </a:rPr>
              <a:t>Choose Create instance.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 xmlns:a16="http://schemas.microsoft.com/office/drawing/2014/main" id="{0BF308BE-DCAD-895D-8F1E-27756A0A6758}"/>
              </a:ext>
            </a:extLst>
          </p:cNvPr>
          <p:cNvSpPr txBox="1"/>
          <p:nvPr/>
        </p:nvSpPr>
        <p:spPr>
          <a:xfrm>
            <a:off x="1210235" y="5895148"/>
            <a:ext cx="10273553" cy="369332"/>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Within minutes, your </a:t>
            </a:r>
            <a:r>
              <a:rPr lang="en-US" b="0" i="0" dirty="0" err="1">
                <a:solidFill>
                  <a:schemeClr val="bg1"/>
                </a:solidFill>
                <a:effectLst/>
                <a:latin typeface="Times New Roman" panose="02020603050405020304" pitchFamily="18" charset="0"/>
                <a:cs typeface="Times New Roman" panose="02020603050405020304" pitchFamily="18" charset="0"/>
              </a:rPr>
              <a:t>Lightsail</a:t>
            </a:r>
            <a:r>
              <a:rPr lang="en-US" b="0" i="0" dirty="0">
                <a:solidFill>
                  <a:schemeClr val="bg1"/>
                </a:solidFill>
                <a:effectLst/>
                <a:latin typeface="Times New Roman" panose="02020603050405020304" pitchFamily="18" charset="0"/>
                <a:cs typeface="Times New Roman" panose="02020603050405020304" pitchFamily="18" charset="0"/>
              </a:rPr>
              <a:t> instance is ready and you can connect to it via SSH, without leaving </a:t>
            </a:r>
            <a:r>
              <a:rPr lang="en-US" b="0" i="0" dirty="0" err="1">
                <a:solidFill>
                  <a:schemeClr val="bg1"/>
                </a:solidFill>
                <a:effectLst/>
                <a:latin typeface="Times New Roman" panose="02020603050405020304" pitchFamily="18" charset="0"/>
                <a:cs typeface="Times New Roman" panose="02020603050405020304" pitchFamily="18" charset="0"/>
              </a:rPr>
              <a:t>Lightsail</a:t>
            </a:r>
            <a:r>
              <a:rPr lang="en-US" b="0" i="0" dirty="0">
                <a:solidFill>
                  <a:schemeClr val="bg1"/>
                </a:solidFill>
                <a:effectLst/>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74435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B83DCC50-C27A-2304-7317-BA0C3D8ADD76}"/>
              </a:ext>
            </a:extLst>
          </p:cNvPr>
          <p:cNvSpPr>
            <a:spLocks noGrp="1"/>
          </p:cNvSpPr>
          <p:nvPr>
            <p:ph type="subTitle" idx="1"/>
          </p:nvPr>
        </p:nvSpPr>
        <p:spPr>
          <a:xfrm>
            <a:off x="0" y="0"/>
            <a:ext cx="12192000" cy="6858000"/>
          </a:xfrm>
        </p:spPr>
        <p:txBody>
          <a:bodyPr/>
          <a:lstStyle/>
          <a:p>
            <a:endParaRPr lang="en-US" b="0" i="0" dirty="0">
              <a:solidFill>
                <a:srgbClr val="16191F"/>
              </a:solidFill>
              <a:effectLst/>
              <a:latin typeface="Times New Roman" panose="02020603050405020304" pitchFamily="18" charset="0"/>
              <a:cs typeface="Times New Roman" panose="02020603050405020304" pitchFamily="18" charset="0"/>
            </a:endParaRPr>
          </a:p>
          <a:p>
            <a:pPr algn="l"/>
            <a:r>
              <a:rPr lang="en-US" sz="2000" dirty="0">
                <a:solidFill>
                  <a:schemeClr val="tx1">
                    <a:lumMod val="95000"/>
                  </a:schemeClr>
                </a:solidFill>
                <a:latin typeface="Times New Roman" panose="02020603050405020304" pitchFamily="18" charset="0"/>
                <a:cs typeface="Times New Roman" panose="02020603050405020304" pitchFamily="18" charset="0"/>
              </a:rPr>
              <a:t>1</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.From the </a:t>
            </a:r>
            <a:r>
              <a:rPr lang="en-US" sz="2000" b="0" i="0" dirty="0" err="1">
                <a:solidFill>
                  <a:schemeClr val="tx1">
                    <a:lumMod val="95000"/>
                  </a:schemeClr>
                </a:solidFill>
                <a:effectLst/>
                <a:latin typeface="Times New Roman" panose="02020603050405020304" pitchFamily="18" charset="0"/>
                <a:cs typeface="Times New Roman" panose="02020603050405020304" pitchFamily="18" charset="0"/>
              </a:rPr>
              <a:t>Lightsail</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home page, choose the menu on the right of your instance's name, and then choose connect.</a:t>
            </a:r>
          </a:p>
          <a:p>
            <a:pPr algn="l"/>
            <a:endParaRPr lang="en-US" sz="2000" b="0" i="0" dirty="0">
              <a:solidFill>
                <a:srgbClr val="687078"/>
              </a:solidFill>
              <a:effectLst/>
              <a:latin typeface="AmazonEmberRegular"/>
            </a:endParaRPr>
          </a:p>
        </p:txBody>
      </p:sp>
      <p:pic>
        <p:nvPicPr>
          <p:cNvPr id="2053" name="Picture 5" descr="Connect to your instance from the home page">
            <a:extLst>
              <a:ext uri="{FF2B5EF4-FFF2-40B4-BE49-F238E27FC236}">
                <a16:creationId xmlns="" xmlns:a16="http://schemas.microsoft.com/office/drawing/2014/main" id="{FC844991-E70E-FA33-C58E-3EF9A456843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44705" y="1532531"/>
            <a:ext cx="3488251" cy="120127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9502170C-1783-406C-5774-4D5D1BEF40B8}"/>
              </a:ext>
            </a:extLst>
          </p:cNvPr>
          <p:cNvSpPr txBox="1"/>
          <p:nvPr/>
        </p:nvSpPr>
        <p:spPr>
          <a:xfrm>
            <a:off x="1174376" y="3059668"/>
            <a:ext cx="10309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Alternately, you can open your instance management page and choose the Connect tab.</a:t>
            </a:r>
            <a:endParaRPr lang="en-IN" dirty="0">
              <a:latin typeface="Times New Roman" panose="02020603050405020304" pitchFamily="18" charset="0"/>
              <a:cs typeface="Times New Roman" panose="02020603050405020304" pitchFamily="18" charset="0"/>
            </a:endParaRPr>
          </a:p>
        </p:txBody>
      </p:sp>
      <p:pic>
        <p:nvPicPr>
          <p:cNvPr id="2055" name="Picture 7" descr="Connect to your instance from the instance management page.">
            <a:extLst>
              <a:ext uri="{FF2B5EF4-FFF2-40B4-BE49-F238E27FC236}">
                <a16:creationId xmlns="" xmlns:a16="http://schemas.microsoft.com/office/drawing/2014/main" id="{A0AA8677-1F62-A0B6-1034-2D774607C0EE}"/>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8443" y="1532531"/>
            <a:ext cx="3821205" cy="122634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48D5965C-7E38-1EC3-A510-D4C26E446AD6}"/>
              </a:ext>
            </a:extLst>
          </p:cNvPr>
          <p:cNvSpPr txBox="1"/>
          <p:nvPr/>
        </p:nvSpPr>
        <p:spPr>
          <a:xfrm>
            <a:off x="98612" y="3665257"/>
            <a:ext cx="115734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2.</a:t>
            </a:r>
            <a:r>
              <a:rPr lang="en-US" b="0" i="0" dirty="0">
                <a:effectLst/>
                <a:latin typeface="Times New Roman" panose="02020603050405020304" pitchFamily="18" charset="0"/>
                <a:cs typeface="Times New Roman" panose="02020603050405020304" pitchFamily="18" charset="0"/>
              </a:rPr>
              <a:t>You can now type commands into the terminal and manage your </a:t>
            </a:r>
            <a:r>
              <a:rPr lang="en-US" b="0" i="0" dirty="0" err="1">
                <a:effectLst/>
                <a:latin typeface="Times New Roman" panose="02020603050405020304" pitchFamily="18" charset="0"/>
                <a:cs typeface="Times New Roman" panose="02020603050405020304" pitchFamily="18" charset="0"/>
              </a:rPr>
              <a:t>Lightsail</a:t>
            </a:r>
            <a:r>
              <a:rPr lang="en-US" b="0" i="0" dirty="0">
                <a:effectLst/>
                <a:latin typeface="Times New Roman" panose="02020603050405020304" pitchFamily="18" charset="0"/>
                <a:cs typeface="Times New Roman" panose="02020603050405020304" pitchFamily="18" charset="0"/>
              </a:rPr>
              <a:t> instance without setting up an SSH client.</a:t>
            </a:r>
            <a:endParaRPr lang="en-IN" dirty="0">
              <a:latin typeface="Times New Roman" panose="02020603050405020304" pitchFamily="18" charset="0"/>
              <a:cs typeface="Times New Roman" panose="02020603050405020304" pitchFamily="18" charset="0"/>
            </a:endParaRPr>
          </a:p>
        </p:txBody>
      </p:sp>
      <p:pic>
        <p:nvPicPr>
          <p:cNvPr id="2057" name="Picture 9" descr="Browser-based SSH terminal in Amazon Lightsail">
            <a:extLst>
              <a:ext uri="{FF2B5EF4-FFF2-40B4-BE49-F238E27FC236}">
                <a16:creationId xmlns="" xmlns:a16="http://schemas.microsoft.com/office/drawing/2014/main" id="{BCE67F6A-373D-33FE-30C8-B1F65024A043}"/>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166628" y="4143610"/>
            <a:ext cx="3202361" cy="260536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2429691" y="0"/>
            <a:ext cx="5747658" cy="523220"/>
          </a:xfrm>
          <a:prstGeom prst="rect">
            <a:avLst/>
          </a:prstGeom>
          <a:noFill/>
        </p:spPr>
        <p:txBody>
          <a:bodyPr wrap="square" rtlCol="0">
            <a:spAutoFit/>
          </a:bodyPr>
          <a:lstStyle/>
          <a:p>
            <a:r>
              <a:rPr lang="en-US" sz="2800" dirty="0" smtClean="0"/>
              <a:t>How to connect to your  instance</a:t>
            </a:r>
            <a:endParaRPr lang="en-US" sz="2800" dirty="0"/>
          </a:p>
        </p:txBody>
      </p:sp>
    </p:spTree>
    <p:extLst>
      <p:ext uri="{BB962C8B-B14F-4D97-AF65-F5344CB8AC3E}">
        <p14:creationId xmlns="" xmlns:p14="http://schemas.microsoft.com/office/powerpoint/2010/main" val="77798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44ACBCE-FFEC-A3F1-A5E4-36D9A5A004D7}"/>
              </a:ext>
            </a:extLst>
          </p:cNvPr>
          <p:cNvSpPr txBox="1"/>
          <p:nvPr/>
        </p:nvSpPr>
        <p:spPr>
          <a:xfrm>
            <a:off x="2402542" y="258775"/>
            <a:ext cx="9574304"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             </a:t>
            </a:r>
            <a:r>
              <a:rPr lang="en-IN" sz="4400" b="1" dirty="0">
                <a:solidFill>
                  <a:schemeClr val="bg1"/>
                </a:solidFill>
                <a:latin typeface="Times New Roman" panose="02020603050405020304" pitchFamily="18" charset="0"/>
                <a:cs typeface="Times New Roman" panose="02020603050405020304" pitchFamily="18" charset="0"/>
              </a:rPr>
              <a:t>AWS RDS</a:t>
            </a:r>
          </a:p>
        </p:txBody>
      </p:sp>
      <p:sp>
        <p:nvSpPr>
          <p:cNvPr id="3" name="TextBox 2">
            <a:extLst>
              <a:ext uri="{FF2B5EF4-FFF2-40B4-BE49-F238E27FC236}">
                <a16:creationId xmlns="" xmlns:a16="http://schemas.microsoft.com/office/drawing/2014/main" id="{ADF0CA70-10DD-5BD5-EF04-D8362ED55DCD}"/>
              </a:ext>
            </a:extLst>
          </p:cNvPr>
          <p:cNvSpPr txBox="1"/>
          <p:nvPr/>
        </p:nvSpPr>
        <p:spPr>
          <a:xfrm>
            <a:off x="790012" y="1267999"/>
            <a:ext cx="10878674" cy="1446550"/>
          </a:xfrm>
          <a:prstGeom prst="rect">
            <a:avLst/>
          </a:prstGeom>
          <a:noFill/>
        </p:spPr>
        <p:txBody>
          <a:bodyPr wrap="square" rtlCol="0">
            <a:spAutoFit/>
          </a:bodyPr>
          <a:lstStyle/>
          <a:p>
            <a:pPr algn="l"/>
            <a:r>
              <a:rPr lang="en-US" sz="2000" b="1" dirty="0">
                <a:solidFill>
                  <a:schemeClr val="bg1"/>
                </a:solidFill>
                <a:latin typeface="Times New Roman" panose="02020603050405020304" pitchFamily="18" charset="0"/>
                <a:cs typeface="Times New Roman" panose="02020603050405020304" pitchFamily="18" charset="0"/>
              </a:rPr>
              <a:t>Step</a:t>
            </a:r>
            <a:r>
              <a:rPr lang="en-US" sz="2000" b="1" i="0" dirty="0">
                <a:solidFill>
                  <a:schemeClr val="bg1"/>
                </a:solidFill>
                <a:effectLst/>
                <a:latin typeface="Times New Roman" panose="02020603050405020304" pitchFamily="18" charset="0"/>
                <a:cs typeface="Times New Roman" panose="02020603050405020304" pitchFamily="18" charset="0"/>
              </a:rPr>
              <a:t> 1</a:t>
            </a:r>
            <a:r>
              <a:rPr lang="en-US" sz="2000" i="0" dirty="0">
                <a:solidFill>
                  <a:schemeClr val="bg1"/>
                </a:solidFill>
                <a:effectLst/>
                <a:latin typeface="Times New Roman" panose="02020603050405020304" pitchFamily="18" charset="0"/>
                <a:cs typeface="Times New Roman" panose="02020603050405020304" pitchFamily="18" charset="0"/>
              </a:rPr>
              <a:t>: Create a Security Group for the RDS DB Instance.</a:t>
            </a:r>
          </a:p>
          <a:p>
            <a:pPr algn="l"/>
            <a:r>
              <a:rPr lang="en-US" sz="2000" dirty="0" err="1">
                <a:solidFill>
                  <a:schemeClr val="bg1"/>
                </a:solidFill>
                <a:latin typeface="Times New Roman" panose="02020603050405020304" pitchFamily="18" charset="0"/>
                <a:cs typeface="Times New Roman" panose="02020603050405020304" pitchFamily="18" charset="0"/>
              </a:rPr>
              <a:t>aws</a:t>
            </a:r>
            <a:r>
              <a:rPr lang="en-US" sz="2000" dirty="0">
                <a:solidFill>
                  <a:schemeClr val="bg1"/>
                </a:solidFill>
                <a:latin typeface="Times New Roman" panose="02020603050405020304" pitchFamily="18" charset="0"/>
                <a:cs typeface="Times New Roman" panose="02020603050405020304" pitchFamily="18" charset="0"/>
              </a:rPr>
              <a:t> management console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vpc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chemeClr val="bg1"/>
                </a:solidFill>
                <a:latin typeface="Times New Roman" panose="02020603050405020304" pitchFamily="18" charset="0"/>
                <a:cs typeface="Times New Roman" panose="02020603050405020304" pitchFamily="18" charset="0"/>
              </a:rPr>
              <a:t> security groups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bg1"/>
                </a:solidFill>
                <a:latin typeface="Times New Roman" panose="02020603050405020304" pitchFamily="18" charset="0"/>
                <a:cs typeface="Times New Roman" panose="02020603050405020304" pitchFamily="18" charset="0"/>
              </a:rPr>
              <a:t>choose create security group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chemeClr val="bg1"/>
                </a:solidFill>
                <a:latin typeface="Times New Roman" panose="02020603050405020304" pitchFamily="18" charset="0"/>
                <a:cs typeface="Times New Roman" panose="02020603050405020304" pitchFamily="18" charset="0"/>
              </a:rPr>
              <a:t> add  inbound rule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chemeClr val="bg1"/>
                </a:solidFill>
                <a:latin typeface="Times New Roman" panose="02020603050405020304" pitchFamily="18" charset="0"/>
                <a:cs typeface="Times New Roman" panose="02020603050405020304" pitchFamily="18" charset="0"/>
              </a:rPr>
              <a:t> create security group. </a:t>
            </a:r>
          </a:p>
          <a:p>
            <a:pPr algn="l"/>
            <a:r>
              <a:rPr lang="en-US" sz="2800" dirty="0">
                <a:solidFill>
                  <a:srgbClr val="333333"/>
                </a:solidFill>
                <a:latin typeface="Times New Roman" panose="02020603050405020304" pitchFamily="18" charset="0"/>
                <a:cs typeface="Times New Roman" panose="02020603050405020304" pitchFamily="18" charset="0"/>
              </a:rPr>
              <a:t> </a:t>
            </a:r>
            <a:endParaRPr lang="en-US" sz="2800" i="0" dirty="0">
              <a:solidFill>
                <a:srgbClr val="333333"/>
              </a:solidFill>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 xmlns:a16="http://schemas.microsoft.com/office/drawing/2014/main" id="{DC726F66-4DDC-2E11-DF5D-44D9F7409691}"/>
              </a:ext>
            </a:extLst>
          </p:cNvPr>
          <p:cNvPicPr>
            <a:picLocks noChangeAspect="1"/>
          </p:cNvPicPr>
          <p:nvPr/>
        </p:nvPicPr>
        <p:blipFill>
          <a:blip r:embed="rId2" cstate="print"/>
          <a:stretch>
            <a:fillRect/>
          </a:stretch>
        </p:blipFill>
        <p:spPr>
          <a:xfrm>
            <a:off x="459274" y="2742897"/>
            <a:ext cx="5241159" cy="3115235"/>
          </a:xfrm>
          <a:prstGeom prst="rect">
            <a:avLst/>
          </a:prstGeom>
        </p:spPr>
      </p:pic>
      <p:pic>
        <p:nvPicPr>
          <p:cNvPr id="16" name="Picture 15">
            <a:extLst>
              <a:ext uri="{FF2B5EF4-FFF2-40B4-BE49-F238E27FC236}">
                <a16:creationId xmlns="" xmlns:a16="http://schemas.microsoft.com/office/drawing/2014/main" id="{6F860AD5-BE6A-9B0B-3ACB-2387325D42D0}"/>
              </a:ext>
            </a:extLst>
          </p:cNvPr>
          <p:cNvPicPr>
            <a:picLocks noChangeAspect="1"/>
          </p:cNvPicPr>
          <p:nvPr/>
        </p:nvPicPr>
        <p:blipFill>
          <a:blip r:embed="rId3" cstate="print"/>
          <a:stretch>
            <a:fillRect/>
          </a:stretch>
        </p:blipFill>
        <p:spPr>
          <a:xfrm>
            <a:off x="6491568" y="2723210"/>
            <a:ext cx="5063938" cy="3097911"/>
          </a:xfrm>
          <a:prstGeom prst="rect">
            <a:avLst/>
          </a:prstGeom>
        </p:spPr>
      </p:pic>
    </p:spTree>
    <p:extLst>
      <p:ext uri="{BB962C8B-B14F-4D97-AF65-F5344CB8AC3E}">
        <p14:creationId xmlns="" xmlns:p14="http://schemas.microsoft.com/office/powerpoint/2010/main" val="3852019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2C10F81D-1B1E-C585-0E3E-79953221B06C}"/>
              </a:ext>
            </a:extLst>
          </p:cNvPr>
          <p:cNvSpPr txBox="1"/>
          <p:nvPr/>
        </p:nvSpPr>
        <p:spPr>
          <a:xfrm>
            <a:off x="528918" y="923383"/>
            <a:ext cx="10824881" cy="646331"/>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Step 2 </a:t>
            </a:r>
            <a:r>
              <a:rPr lang="en-US" sz="1800" b="1" i="0" dirty="0">
                <a:solidFill>
                  <a:schemeClr val="bg1"/>
                </a:solidFill>
                <a:effectLst/>
                <a:latin typeface="Times New Roman" panose="02020603050405020304" pitchFamily="18" charset="0"/>
                <a:cs typeface="Times New Roman" panose="02020603050405020304" pitchFamily="18" charset="0"/>
              </a:rPr>
              <a:t>: </a:t>
            </a:r>
            <a:r>
              <a:rPr lang="en-US" sz="1800" i="0" dirty="0">
                <a:solidFill>
                  <a:schemeClr val="bg1"/>
                </a:solidFill>
                <a:effectLst/>
                <a:latin typeface="Times New Roman" panose="02020603050405020304" pitchFamily="18" charset="0"/>
                <a:cs typeface="Times New Roman" panose="02020603050405020304" pitchFamily="18" charset="0"/>
              </a:rPr>
              <a:t>Create a DB Subnet Group.</a:t>
            </a:r>
          </a:p>
          <a:p>
            <a:r>
              <a:rPr lang="en-US" sz="1800" dirty="0" err="1">
                <a:solidFill>
                  <a:schemeClr val="bg1"/>
                </a:solidFill>
                <a:latin typeface="Times New Roman" panose="02020603050405020304" pitchFamily="18" charset="0"/>
                <a:cs typeface="Times New Roman" panose="02020603050405020304" pitchFamily="18" charset="0"/>
              </a:rPr>
              <a:t>Rds</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bg1"/>
                </a:solidFill>
                <a:latin typeface="Times New Roman" panose="02020603050405020304" pitchFamily="18" charset="0"/>
                <a:cs typeface="Times New Roman" panose="02020603050405020304" pitchFamily="18" charset="0"/>
              </a:rPr>
              <a:t> subnet groups </a:t>
            </a:r>
            <a:r>
              <a:rPr lang="en-US"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bg1"/>
                </a:solidFill>
                <a:latin typeface="Times New Roman" panose="02020603050405020304" pitchFamily="18" charset="0"/>
                <a:cs typeface="Times New Roman" panose="02020603050405020304" pitchFamily="18" charset="0"/>
              </a:rPr>
              <a:t> choose create DB subnet </a:t>
            </a:r>
            <a:r>
              <a:rPr lang="en-IN" sz="1800" dirty="0">
                <a:solidFill>
                  <a:schemeClr val="bg1"/>
                </a:solidFill>
                <a:latin typeface="Times New Roman" panose="02020603050405020304" pitchFamily="18" charset="0"/>
                <a:cs typeface="Times New Roman" panose="02020603050405020304" pitchFamily="18" charset="0"/>
              </a:rPr>
              <a:t>group </a:t>
            </a:r>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IN" sz="1800" dirty="0">
                <a:solidFill>
                  <a:schemeClr val="bg1"/>
                </a:solidFill>
                <a:latin typeface="Times New Roman" panose="02020603050405020304" pitchFamily="18" charset="0"/>
                <a:cs typeface="Times New Roman" panose="02020603050405020304" pitchFamily="18" charset="0"/>
              </a:rPr>
              <a:t> add subnets </a:t>
            </a:r>
            <a:r>
              <a:rPr lang="en-IN" sz="1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IN" sz="1800" dirty="0">
                <a:solidFill>
                  <a:schemeClr val="bg1"/>
                </a:solidFill>
                <a:latin typeface="Times New Roman" panose="02020603050405020304" pitchFamily="18" charset="0"/>
                <a:cs typeface="Times New Roman" panose="02020603050405020304" pitchFamily="18" charset="0"/>
              </a:rPr>
              <a:t> create DB subnet group.</a:t>
            </a:r>
            <a:endParaRPr lang="en-US" sz="1800" i="0"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0E45048D-8920-FCEA-F4DA-70047AE5D424}"/>
              </a:ext>
            </a:extLst>
          </p:cNvPr>
          <p:cNvPicPr>
            <a:picLocks noChangeAspect="1"/>
          </p:cNvPicPr>
          <p:nvPr/>
        </p:nvPicPr>
        <p:blipFill>
          <a:blip r:embed="rId2" cstate="print"/>
          <a:stretch>
            <a:fillRect/>
          </a:stretch>
        </p:blipFill>
        <p:spPr>
          <a:xfrm>
            <a:off x="762001" y="1844677"/>
            <a:ext cx="3316941" cy="1907114"/>
          </a:xfrm>
          <a:prstGeom prst="rect">
            <a:avLst/>
          </a:prstGeom>
        </p:spPr>
      </p:pic>
      <p:pic>
        <p:nvPicPr>
          <p:cNvPr id="7" name="Picture 6">
            <a:extLst>
              <a:ext uri="{FF2B5EF4-FFF2-40B4-BE49-F238E27FC236}">
                <a16:creationId xmlns="" xmlns:a16="http://schemas.microsoft.com/office/drawing/2014/main" id="{F0CE48A6-E65E-BD7A-5A9E-6BC3396B0D06}"/>
              </a:ext>
            </a:extLst>
          </p:cNvPr>
          <p:cNvPicPr>
            <a:picLocks noChangeAspect="1"/>
          </p:cNvPicPr>
          <p:nvPr/>
        </p:nvPicPr>
        <p:blipFill>
          <a:blip r:embed="rId3" cstate="print"/>
          <a:stretch>
            <a:fillRect/>
          </a:stretch>
        </p:blipFill>
        <p:spPr>
          <a:xfrm>
            <a:off x="5748857" y="1844677"/>
            <a:ext cx="3348557" cy="1974109"/>
          </a:xfrm>
          <a:prstGeom prst="rect">
            <a:avLst/>
          </a:prstGeom>
        </p:spPr>
      </p:pic>
      <p:sp>
        <p:nvSpPr>
          <p:cNvPr id="3" name="TextBox 2">
            <a:extLst>
              <a:ext uri="{FF2B5EF4-FFF2-40B4-BE49-F238E27FC236}">
                <a16:creationId xmlns="" xmlns:a16="http://schemas.microsoft.com/office/drawing/2014/main" id="{C0CC495B-4B04-5B46-5CF4-89CF85BEFF27}"/>
              </a:ext>
            </a:extLst>
          </p:cNvPr>
          <p:cNvSpPr txBox="1"/>
          <p:nvPr/>
        </p:nvSpPr>
        <p:spPr>
          <a:xfrm>
            <a:off x="576222" y="3987128"/>
            <a:ext cx="10345270"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Step</a:t>
            </a:r>
            <a:r>
              <a:rPr lang="en-US" sz="1800" b="1" i="0" dirty="0">
                <a:solidFill>
                  <a:schemeClr val="bg1"/>
                </a:solidFill>
                <a:effectLst/>
                <a:latin typeface="Times New Roman" panose="02020603050405020304" pitchFamily="18" charset="0"/>
                <a:cs typeface="Times New Roman" panose="02020603050405020304" pitchFamily="18" charset="0"/>
              </a:rPr>
              <a:t> 3</a:t>
            </a:r>
            <a:r>
              <a:rPr lang="en-US" sz="1800" i="0" dirty="0">
                <a:solidFill>
                  <a:schemeClr val="bg1"/>
                </a:solidFill>
                <a:effectLst/>
                <a:latin typeface="Times New Roman" panose="02020603050405020304" pitchFamily="18" charset="0"/>
                <a:cs typeface="Times New Roman" panose="02020603050405020304" pitchFamily="18" charset="0"/>
              </a:rPr>
              <a:t>: </a:t>
            </a:r>
            <a:r>
              <a:rPr lang="en-US" b="0" i="0" dirty="0">
                <a:solidFill>
                  <a:schemeClr val="bg1"/>
                </a:solidFill>
                <a:effectLst/>
                <a:latin typeface="Times New Roman" panose="02020603050405020304" pitchFamily="18" charset="0"/>
                <a:cs typeface="Times New Roman" panose="02020603050405020304" pitchFamily="18" charset="0"/>
              </a:rPr>
              <a:t>In the left navigation pane, choose </a:t>
            </a:r>
            <a:r>
              <a:rPr lang="en-US" b="1" i="0" dirty="0">
                <a:solidFill>
                  <a:schemeClr val="bg1"/>
                </a:solidFill>
                <a:effectLst/>
                <a:latin typeface="Times New Roman" panose="02020603050405020304" pitchFamily="18" charset="0"/>
                <a:cs typeface="Times New Roman" panose="02020603050405020304" pitchFamily="18" charset="0"/>
              </a:rPr>
              <a:t>Databases</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choose create database  MYSQL</a:t>
            </a:r>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6AAAD4F-7039-55C5-BE65-A19B59611423}"/>
              </a:ext>
            </a:extLst>
          </p:cNvPr>
          <p:cNvPicPr>
            <a:picLocks noChangeAspect="1"/>
          </p:cNvPicPr>
          <p:nvPr/>
        </p:nvPicPr>
        <p:blipFill>
          <a:blip r:embed="rId4" cstate="print"/>
          <a:stretch>
            <a:fillRect/>
          </a:stretch>
        </p:blipFill>
        <p:spPr>
          <a:xfrm>
            <a:off x="762001" y="4591798"/>
            <a:ext cx="3218331" cy="2102773"/>
          </a:xfrm>
          <a:prstGeom prst="rect">
            <a:avLst/>
          </a:prstGeom>
        </p:spPr>
      </p:pic>
      <p:pic>
        <p:nvPicPr>
          <p:cNvPr id="8" name="Picture 7">
            <a:extLst>
              <a:ext uri="{FF2B5EF4-FFF2-40B4-BE49-F238E27FC236}">
                <a16:creationId xmlns="" xmlns:a16="http://schemas.microsoft.com/office/drawing/2014/main" id="{048C907A-9C00-842E-7DBF-9F22B9C68924}"/>
              </a:ext>
            </a:extLst>
          </p:cNvPr>
          <p:cNvPicPr>
            <a:picLocks noChangeAspect="1"/>
          </p:cNvPicPr>
          <p:nvPr/>
        </p:nvPicPr>
        <p:blipFill>
          <a:blip r:embed="rId5" cstate="print"/>
          <a:stretch>
            <a:fillRect/>
          </a:stretch>
        </p:blipFill>
        <p:spPr>
          <a:xfrm>
            <a:off x="5748857" y="4591798"/>
            <a:ext cx="3538578" cy="2171036"/>
          </a:xfrm>
          <a:prstGeom prst="rect">
            <a:avLst/>
          </a:prstGeom>
        </p:spPr>
      </p:pic>
    </p:spTree>
    <p:extLst>
      <p:ext uri="{BB962C8B-B14F-4D97-AF65-F5344CB8AC3E}">
        <p14:creationId xmlns="" xmlns:p14="http://schemas.microsoft.com/office/powerpoint/2010/main" val="84996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FFB025-D130-6AC5-2FF1-6174156CFAC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7418" y="439946"/>
            <a:ext cx="3554084" cy="2424024"/>
          </a:xfrm>
          <a:prstGeom prst="rect">
            <a:avLst/>
          </a:prstGeom>
        </p:spPr>
      </p:pic>
      <p:pic>
        <p:nvPicPr>
          <p:cNvPr id="5" name="Picture 4">
            <a:extLst>
              <a:ext uri="{FF2B5EF4-FFF2-40B4-BE49-F238E27FC236}">
                <a16:creationId xmlns="" xmlns:a16="http://schemas.microsoft.com/office/drawing/2014/main" id="{82C516D4-D6D4-C998-CBC3-82A25FBEA1E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10486" y="439947"/>
            <a:ext cx="3554084" cy="2424023"/>
          </a:xfrm>
          <a:prstGeom prst="rect">
            <a:avLst/>
          </a:prstGeom>
        </p:spPr>
      </p:pic>
      <p:pic>
        <p:nvPicPr>
          <p:cNvPr id="7" name="Picture 6">
            <a:extLst>
              <a:ext uri="{FF2B5EF4-FFF2-40B4-BE49-F238E27FC236}">
                <a16:creationId xmlns="" xmlns:a16="http://schemas.microsoft.com/office/drawing/2014/main" id="{8CBB36DA-A2E8-556B-6C0D-3D7DB5E2F03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953554" y="439946"/>
            <a:ext cx="3554084" cy="2424024"/>
          </a:xfrm>
          <a:prstGeom prst="rect">
            <a:avLst/>
          </a:prstGeom>
        </p:spPr>
      </p:pic>
      <p:pic>
        <p:nvPicPr>
          <p:cNvPr id="9" name="Picture 8">
            <a:extLst>
              <a:ext uri="{FF2B5EF4-FFF2-40B4-BE49-F238E27FC236}">
                <a16:creationId xmlns="" xmlns:a16="http://schemas.microsoft.com/office/drawing/2014/main" id="{D4D2F150-7048-84E8-EA43-D3BF88C3F67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67418" y="3429000"/>
            <a:ext cx="3554084" cy="2622430"/>
          </a:xfrm>
          <a:prstGeom prst="rect">
            <a:avLst/>
          </a:prstGeom>
        </p:spPr>
      </p:pic>
      <p:pic>
        <p:nvPicPr>
          <p:cNvPr id="11" name="Picture 10">
            <a:extLst>
              <a:ext uri="{FF2B5EF4-FFF2-40B4-BE49-F238E27FC236}">
                <a16:creationId xmlns="" xmlns:a16="http://schemas.microsoft.com/office/drawing/2014/main" id="{7B32690D-5483-E1EE-5826-6E147FC0EA91}"/>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110487" y="3429000"/>
            <a:ext cx="3554084" cy="2622430"/>
          </a:xfrm>
          <a:prstGeom prst="rect">
            <a:avLst/>
          </a:prstGeom>
        </p:spPr>
      </p:pic>
      <p:pic>
        <p:nvPicPr>
          <p:cNvPr id="13" name="Picture 12">
            <a:extLst>
              <a:ext uri="{FF2B5EF4-FFF2-40B4-BE49-F238E27FC236}">
                <a16:creationId xmlns="" xmlns:a16="http://schemas.microsoft.com/office/drawing/2014/main" id="{CEFBCB41-C665-5308-A258-EC68DBE5ACE8}"/>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7953555" y="3429000"/>
            <a:ext cx="3554084" cy="2622430"/>
          </a:xfrm>
          <a:prstGeom prst="rect">
            <a:avLst/>
          </a:prstGeom>
        </p:spPr>
      </p:pic>
    </p:spTree>
    <p:extLst>
      <p:ext uri="{BB962C8B-B14F-4D97-AF65-F5344CB8AC3E}">
        <p14:creationId xmlns="" xmlns:p14="http://schemas.microsoft.com/office/powerpoint/2010/main" val="157930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AAE3615-5572-C328-E879-44F031AFE16E}"/>
              </a:ext>
            </a:extLst>
          </p:cNvPr>
          <p:cNvSpPr txBox="1"/>
          <p:nvPr/>
        </p:nvSpPr>
        <p:spPr>
          <a:xfrm flipH="1">
            <a:off x="564777" y="710884"/>
            <a:ext cx="10609728" cy="1015663"/>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Step 4</a:t>
            </a:r>
            <a:r>
              <a:rPr lang="en-IN" sz="2000" dirty="0">
                <a:solidFill>
                  <a:schemeClr val="bg1"/>
                </a:solidFill>
                <a:latin typeface="Times New Roman" panose="02020603050405020304" pitchFamily="18" charset="0"/>
                <a:cs typeface="Times New Roman" panose="02020603050405020304" pitchFamily="18" charset="0"/>
              </a:rPr>
              <a:t>: </a:t>
            </a:r>
            <a:r>
              <a:rPr lang="en-IN"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 Availability and durability ,choose Multi –AZ DB instance then </a:t>
            </a:r>
            <a:r>
              <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configure settings </a:t>
            </a:r>
            <a:r>
              <a:rPr lang="en-US" sz="2000" dirty="0">
                <a:solidFill>
                  <a:schemeClr val="bg1"/>
                </a:solidFill>
                <a:latin typeface="Times New Roman" panose="02020603050405020304" pitchFamily="18" charset="0"/>
                <a:cs typeface="Times New Roman" panose="02020603050405020304" pitchFamily="18" charset="0"/>
              </a:rPr>
              <a:t>, </a:t>
            </a:r>
            <a:r>
              <a:rPr lang="en-IN" sz="2000" i="0" dirty="0">
                <a:solidFill>
                  <a:schemeClr val="bg1"/>
                </a:solidFill>
                <a:effectLst/>
                <a:latin typeface="Times New Roman" panose="02020603050405020304" pitchFamily="18" charset="0"/>
                <a:cs typeface="Times New Roman" panose="02020603050405020304" pitchFamily="18" charset="0"/>
              </a:rPr>
              <a:t>DB instance class, Storage, </a:t>
            </a:r>
            <a:r>
              <a:rPr lang="en-IN" sz="2000" dirty="0">
                <a:solidFill>
                  <a:schemeClr val="bg1"/>
                </a:solidFill>
                <a:latin typeface="Times New Roman" panose="02020603050405020304" pitchFamily="18" charset="0"/>
                <a:cs typeface="Times New Roman" panose="02020603050405020304" pitchFamily="18" charset="0"/>
              </a:rPr>
              <a:t>c</a:t>
            </a:r>
            <a:r>
              <a:rPr lang="en-IN" sz="2000" i="0" dirty="0">
                <a:solidFill>
                  <a:schemeClr val="bg1"/>
                </a:solidFill>
                <a:effectLst/>
                <a:latin typeface="Times New Roman" panose="02020603050405020304" pitchFamily="18" charset="0"/>
                <a:cs typeface="Times New Roman" panose="02020603050405020304" pitchFamily="18" charset="0"/>
              </a:rPr>
              <a:t>onnectivity, choose </a:t>
            </a:r>
            <a:r>
              <a:rPr lang="en-IN" sz="2000" dirty="0">
                <a:solidFill>
                  <a:schemeClr val="bg1"/>
                </a:solidFill>
                <a:latin typeface="Times New Roman" panose="02020603050405020304" pitchFamily="18" charset="0"/>
                <a:cs typeface="Times New Roman" panose="02020603050405020304" pitchFamily="18" charset="0"/>
              </a:rPr>
              <a:t>e</a:t>
            </a:r>
            <a:r>
              <a:rPr lang="en-IN" sz="2000" i="0" dirty="0">
                <a:solidFill>
                  <a:schemeClr val="bg1"/>
                </a:solidFill>
                <a:effectLst/>
                <a:latin typeface="Times New Roman" panose="02020603050405020304" pitchFamily="18" charset="0"/>
                <a:cs typeface="Times New Roman" panose="02020603050405020304" pitchFamily="18" charset="0"/>
              </a:rPr>
              <a:t>xisting </a:t>
            </a:r>
            <a:r>
              <a:rPr lang="en-IN" sz="2000" i="0" dirty="0" err="1">
                <a:solidFill>
                  <a:schemeClr val="bg1"/>
                </a:solidFill>
                <a:effectLst/>
                <a:latin typeface="Times New Roman" panose="02020603050405020304" pitchFamily="18" charset="0"/>
                <a:cs typeface="Times New Roman" panose="02020603050405020304" pitchFamily="18" charset="0"/>
              </a:rPr>
              <a:t>vpc</a:t>
            </a:r>
            <a:r>
              <a:rPr lang="en-IN" sz="2000" i="0" dirty="0">
                <a:solidFill>
                  <a:schemeClr val="bg1"/>
                </a:solidFill>
                <a:effectLst/>
                <a:latin typeface="Times New Roman" panose="02020603050405020304" pitchFamily="18" charset="0"/>
                <a:cs typeface="Times New Roman" panose="02020603050405020304" pitchFamily="18" charset="0"/>
              </a:rPr>
              <a:t> security group and setup additional configuration.</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E1A642E7-3FC3-AC4A-5EFA-4B2E6FAED302}"/>
              </a:ext>
            </a:extLst>
          </p:cNvPr>
          <p:cNvPicPr>
            <a:picLocks noChangeAspect="1"/>
          </p:cNvPicPr>
          <p:nvPr/>
        </p:nvPicPr>
        <p:blipFill>
          <a:blip r:embed="rId2" cstate="print"/>
          <a:stretch>
            <a:fillRect/>
          </a:stretch>
        </p:blipFill>
        <p:spPr>
          <a:xfrm>
            <a:off x="1125070" y="1794868"/>
            <a:ext cx="3285565" cy="2017624"/>
          </a:xfrm>
          <a:prstGeom prst="rect">
            <a:avLst/>
          </a:prstGeom>
        </p:spPr>
      </p:pic>
      <p:pic>
        <p:nvPicPr>
          <p:cNvPr id="6" name="Picture 5">
            <a:extLst>
              <a:ext uri="{FF2B5EF4-FFF2-40B4-BE49-F238E27FC236}">
                <a16:creationId xmlns="" xmlns:a16="http://schemas.microsoft.com/office/drawing/2014/main" id="{C3F70F23-E5DC-B880-F056-2257D9D4FF0E}"/>
              </a:ext>
            </a:extLst>
          </p:cNvPr>
          <p:cNvPicPr>
            <a:picLocks noChangeAspect="1"/>
          </p:cNvPicPr>
          <p:nvPr/>
        </p:nvPicPr>
        <p:blipFill>
          <a:blip r:embed="rId3" cstate="print"/>
          <a:stretch>
            <a:fillRect/>
          </a:stretch>
        </p:blipFill>
        <p:spPr>
          <a:xfrm>
            <a:off x="5262283" y="1794868"/>
            <a:ext cx="3370729" cy="2098743"/>
          </a:xfrm>
          <a:prstGeom prst="rect">
            <a:avLst/>
          </a:prstGeom>
        </p:spPr>
      </p:pic>
      <p:sp>
        <p:nvSpPr>
          <p:cNvPr id="2" name="TextBox 1">
            <a:extLst>
              <a:ext uri="{FF2B5EF4-FFF2-40B4-BE49-F238E27FC236}">
                <a16:creationId xmlns="" xmlns:a16="http://schemas.microsoft.com/office/drawing/2014/main" id="{0DE078A0-529C-950D-EE6A-DAAE32FBEBA4}"/>
              </a:ext>
            </a:extLst>
          </p:cNvPr>
          <p:cNvSpPr txBox="1"/>
          <p:nvPr/>
        </p:nvSpPr>
        <p:spPr>
          <a:xfrm>
            <a:off x="685800" y="3983744"/>
            <a:ext cx="10367682" cy="646331"/>
          </a:xfrm>
          <a:prstGeom prst="rect">
            <a:avLst/>
          </a:prstGeom>
          <a:noFill/>
        </p:spPr>
        <p:txBody>
          <a:bodyPr wrap="square">
            <a:spAutoFit/>
          </a:bodyPr>
          <a:lstStyle/>
          <a:p>
            <a:pPr algn="l"/>
            <a:r>
              <a:rPr lang="en-US" sz="1800" b="1" i="0" dirty="0">
                <a:solidFill>
                  <a:schemeClr val="bg1"/>
                </a:solidFill>
                <a:effectLst/>
                <a:latin typeface="Times New Roman" panose="02020603050405020304" pitchFamily="18" charset="0"/>
                <a:cs typeface="Times New Roman" panose="02020603050405020304" pitchFamily="18" charset="0"/>
              </a:rPr>
              <a:t>Step 5: </a:t>
            </a:r>
            <a:r>
              <a:rPr lang="en-US" sz="1800" b="0" i="0" dirty="0">
                <a:solidFill>
                  <a:schemeClr val="bg1"/>
                </a:solidFill>
                <a:effectLst/>
                <a:latin typeface="Times New Roman" panose="02020603050405020304" pitchFamily="18" charset="0"/>
                <a:cs typeface="Times New Roman" panose="02020603050405020304" pitchFamily="18" charset="0"/>
              </a:rPr>
              <a:t>Wait until </a:t>
            </a:r>
            <a:r>
              <a:rPr lang="en-US" sz="1800" i="0" dirty="0">
                <a:solidFill>
                  <a:schemeClr val="bg1"/>
                </a:solidFill>
                <a:effectLst/>
                <a:latin typeface="Times New Roman" panose="02020603050405020304" pitchFamily="18" charset="0"/>
                <a:cs typeface="Times New Roman" panose="02020603050405020304" pitchFamily="18" charset="0"/>
              </a:rPr>
              <a:t>Info</a:t>
            </a:r>
            <a:r>
              <a:rPr lang="en-US" sz="1800" b="0" i="0" dirty="0">
                <a:solidFill>
                  <a:schemeClr val="bg1"/>
                </a:solidFill>
                <a:effectLst/>
                <a:latin typeface="Times New Roman" panose="02020603050405020304" pitchFamily="18" charset="0"/>
                <a:cs typeface="Times New Roman" panose="02020603050405020304" pitchFamily="18" charset="0"/>
              </a:rPr>
              <a:t> changes to </a:t>
            </a:r>
            <a:r>
              <a:rPr lang="en-US" sz="1800" i="0" dirty="0">
                <a:solidFill>
                  <a:schemeClr val="bg1"/>
                </a:solidFill>
                <a:effectLst/>
                <a:latin typeface="Times New Roman" panose="02020603050405020304" pitchFamily="18" charset="0"/>
                <a:cs typeface="Times New Roman" panose="02020603050405020304" pitchFamily="18" charset="0"/>
              </a:rPr>
              <a:t>Modifying</a:t>
            </a:r>
            <a:r>
              <a:rPr lang="en-US" sz="1800" b="0" i="0" dirty="0">
                <a:solidFill>
                  <a:schemeClr val="bg1"/>
                </a:solidFill>
                <a:effectLst/>
                <a:latin typeface="Times New Roman" panose="02020603050405020304" pitchFamily="18" charset="0"/>
                <a:cs typeface="Times New Roman" panose="02020603050405020304" pitchFamily="18" charset="0"/>
              </a:rPr>
              <a:t> or </a:t>
            </a:r>
            <a:r>
              <a:rPr lang="en-US" sz="1800" i="0" dirty="0">
                <a:solidFill>
                  <a:schemeClr val="bg1"/>
                </a:solidFill>
                <a:effectLst/>
                <a:latin typeface="Times New Roman" panose="02020603050405020304" pitchFamily="18" charset="0"/>
                <a:cs typeface="Times New Roman" panose="02020603050405020304" pitchFamily="18" charset="0"/>
              </a:rPr>
              <a:t>Available</a:t>
            </a:r>
            <a:r>
              <a:rPr lang="en-US" sz="1800" b="0" i="0" dirty="0">
                <a:solidFill>
                  <a:schemeClr val="bg1"/>
                </a:solidFill>
                <a:effectLst/>
                <a:latin typeface="Times New Roman" panose="02020603050405020304" pitchFamily="18" charset="0"/>
                <a:cs typeface="Times New Roman" panose="02020603050405020304" pitchFamily="18" charset="0"/>
              </a:rPr>
              <a:t>.</a:t>
            </a:r>
          </a:p>
          <a:p>
            <a:pPr algn="l"/>
            <a:r>
              <a:rPr lang="en-US" sz="1800" b="0" i="0" dirty="0">
                <a:solidFill>
                  <a:schemeClr val="bg1"/>
                </a:solidFill>
                <a:effectLst/>
                <a:latin typeface="Times New Roman" panose="02020603050405020304" pitchFamily="18" charset="0"/>
                <a:cs typeface="Times New Roman" panose="02020603050405020304" pitchFamily="18" charset="0"/>
              </a:rPr>
              <a:t>Scroll down to the </a:t>
            </a:r>
            <a:r>
              <a:rPr lang="en-US" sz="1800" i="0" dirty="0">
                <a:solidFill>
                  <a:schemeClr val="bg1"/>
                </a:solidFill>
                <a:effectLst/>
                <a:latin typeface="Times New Roman" panose="02020603050405020304" pitchFamily="18" charset="0"/>
                <a:cs typeface="Times New Roman" panose="02020603050405020304" pitchFamily="18" charset="0"/>
              </a:rPr>
              <a:t>Connectivity &amp; security </a:t>
            </a:r>
            <a:r>
              <a:rPr lang="en-US" sz="1800" b="0" i="0" dirty="0">
                <a:solidFill>
                  <a:schemeClr val="bg1"/>
                </a:solidFill>
                <a:effectLst/>
                <a:latin typeface="Times New Roman" panose="02020603050405020304" pitchFamily="18" charset="0"/>
                <a:cs typeface="Times New Roman" panose="02020603050405020304" pitchFamily="18" charset="0"/>
              </a:rPr>
              <a:t>section and copy the </a:t>
            </a:r>
            <a:r>
              <a:rPr lang="en-US" sz="1800" b="1" i="0" dirty="0">
                <a:solidFill>
                  <a:schemeClr val="bg1"/>
                </a:solidFill>
                <a:effectLst/>
                <a:latin typeface="Times New Roman" panose="02020603050405020304" pitchFamily="18" charset="0"/>
                <a:cs typeface="Times New Roman" panose="02020603050405020304" pitchFamily="18" charset="0"/>
              </a:rPr>
              <a:t>Endpoint</a:t>
            </a:r>
            <a:r>
              <a:rPr lang="en-US" sz="1800" b="0" i="0" dirty="0">
                <a:solidFill>
                  <a:schemeClr val="bg1"/>
                </a:solidFill>
                <a:effectLst/>
                <a:latin typeface="Times New Roman" panose="02020603050405020304" pitchFamily="18" charset="0"/>
                <a:cs typeface="Times New Roman" panose="02020603050405020304" pitchFamily="18" charset="0"/>
              </a:rPr>
              <a:t> field</a:t>
            </a:r>
            <a:r>
              <a:rPr lang="en-US" sz="1800" b="0" i="0" dirty="0">
                <a:solidFill>
                  <a:schemeClr val="bg1"/>
                </a:solidFill>
                <a:effectLst/>
                <a:latin typeface="Open Sans" panose="020B0606030504020204" pitchFamily="34" charset="0"/>
              </a:rPr>
              <a:t>.</a:t>
            </a:r>
          </a:p>
        </p:txBody>
      </p:sp>
      <p:pic>
        <p:nvPicPr>
          <p:cNvPr id="3" name="Picture 2">
            <a:extLst>
              <a:ext uri="{FF2B5EF4-FFF2-40B4-BE49-F238E27FC236}">
                <a16:creationId xmlns="" xmlns:a16="http://schemas.microsoft.com/office/drawing/2014/main" id="{C6FF77F8-7E6C-69C9-E37C-76164DCEC67C}"/>
              </a:ext>
            </a:extLst>
          </p:cNvPr>
          <p:cNvPicPr>
            <a:picLocks noChangeAspect="1"/>
          </p:cNvPicPr>
          <p:nvPr/>
        </p:nvPicPr>
        <p:blipFill>
          <a:blip r:embed="rId4" cstate="print"/>
          <a:stretch>
            <a:fillRect/>
          </a:stretch>
        </p:blipFill>
        <p:spPr>
          <a:xfrm>
            <a:off x="2958354" y="4720208"/>
            <a:ext cx="4195160" cy="1929419"/>
          </a:xfrm>
          <a:prstGeom prst="rect">
            <a:avLst/>
          </a:prstGeom>
        </p:spPr>
      </p:pic>
    </p:spTree>
    <p:extLst>
      <p:ext uri="{BB962C8B-B14F-4D97-AF65-F5344CB8AC3E}">
        <p14:creationId xmlns="" xmlns:p14="http://schemas.microsoft.com/office/powerpoint/2010/main" val="168870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506AE74-498A-E5CF-5557-1EDADF274D67}"/>
              </a:ext>
            </a:extLst>
          </p:cNvPr>
          <p:cNvSpPr txBox="1"/>
          <p:nvPr/>
        </p:nvSpPr>
        <p:spPr>
          <a:xfrm>
            <a:off x="376518" y="725757"/>
            <a:ext cx="10502153" cy="1477328"/>
          </a:xfrm>
          <a:prstGeom prst="rect">
            <a:avLst/>
          </a:prstGeom>
          <a:noFill/>
        </p:spPr>
        <p:txBody>
          <a:bodyPr wrap="square">
            <a:spAutoFit/>
          </a:bodyPr>
          <a:lstStyle/>
          <a:p>
            <a:pPr algn="l"/>
            <a:r>
              <a:rPr lang="en-US" sz="1800" b="1" dirty="0">
                <a:solidFill>
                  <a:schemeClr val="bg1"/>
                </a:solidFill>
                <a:latin typeface="Times New Roman" panose="02020603050405020304" pitchFamily="18" charset="0"/>
                <a:cs typeface="Times New Roman" panose="02020603050405020304" pitchFamily="18" charset="0"/>
              </a:rPr>
              <a:t>Step</a:t>
            </a:r>
            <a:r>
              <a:rPr lang="en-US" sz="1800" b="1" i="0" dirty="0">
                <a:solidFill>
                  <a:schemeClr val="bg1"/>
                </a:solidFill>
                <a:effectLst/>
                <a:latin typeface="Times New Roman" panose="02020603050405020304" pitchFamily="18" charset="0"/>
                <a:cs typeface="Times New Roman" panose="02020603050405020304" pitchFamily="18" charset="0"/>
              </a:rPr>
              <a:t> 6 </a:t>
            </a:r>
            <a:r>
              <a:rPr lang="en-US" sz="1800" i="0" dirty="0">
                <a:solidFill>
                  <a:schemeClr val="bg1"/>
                </a:solidFill>
                <a:effectLst/>
                <a:latin typeface="Times New Roman" panose="02020603050405020304" pitchFamily="18" charset="0"/>
                <a:cs typeface="Times New Roman" panose="02020603050405020304" pitchFamily="18" charset="0"/>
              </a:rPr>
              <a:t>: Interact with Your Database.</a:t>
            </a:r>
          </a:p>
          <a:p>
            <a:pPr algn="l"/>
            <a:r>
              <a:rPr lang="en-US" sz="1800" dirty="0">
                <a:solidFill>
                  <a:schemeClr val="bg1"/>
                </a:solidFill>
                <a:latin typeface="Times New Roman" panose="02020603050405020304" pitchFamily="18" charset="0"/>
                <a:cs typeface="Times New Roman" panose="02020603050405020304" pitchFamily="18" charset="0"/>
              </a:rPr>
              <a:t>On Details , </a:t>
            </a:r>
            <a:r>
              <a:rPr lang="en-US" sz="1800" b="0" i="0" dirty="0">
                <a:solidFill>
                  <a:schemeClr val="bg1"/>
                </a:solidFill>
                <a:effectLst/>
                <a:latin typeface="Times New Roman" panose="02020603050405020304" pitchFamily="18" charset="0"/>
                <a:cs typeface="Times New Roman" panose="02020603050405020304" pitchFamily="18" charset="0"/>
              </a:rPr>
              <a:t>copy the </a:t>
            </a:r>
            <a:r>
              <a:rPr lang="en-US" sz="1800" b="1" i="0" dirty="0" err="1">
                <a:solidFill>
                  <a:schemeClr val="bg1"/>
                </a:solidFill>
                <a:effectLst/>
                <a:latin typeface="Times New Roman" panose="02020603050405020304" pitchFamily="18" charset="0"/>
                <a:cs typeface="Times New Roman" panose="02020603050405020304" pitchFamily="18" charset="0"/>
              </a:rPr>
              <a:t>WebServer</a:t>
            </a:r>
            <a:r>
              <a:rPr lang="en-US" sz="1800" b="0" i="0" dirty="0">
                <a:solidFill>
                  <a:schemeClr val="bg1"/>
                </a:solidFill>
                <a:effectLst/>
                <a:latin typeface="Times New Roman" panose="02020603050405020304" pitchFamily="18" charset="0"/>
                <a:cs typeface="Times New Roman" panose="02020603050405020304" pitchFamily="18" charset="0"/>
              </a:rPr>
              <a:t> IP address. Open a new web browser tab, paste the </a:t>
            </a:r>
            <a:r>
              <a:rPr lang="en-US" sz="1800" b="0" dirty="0" err="1">
                <a:solidFill>
                  <a:schemeClr val="bg1"/>
                </a:solidFill>
                <a:effectLst/>
                <a:latin typeface="Times New Roman" panose="02020603050405020304" pitchFamily="18" charset="0"/>
                <a:cs typeface="Times New Roman" panose="02020603050405020304" pitchFamily="18" charset="0"/>
              </a:rPr>
              <a:t>WebServer</a:t>
            </a:r>
            <a:r>
              <a:rPr lang="en-US" sz="1800" b="0" i="0" dirty="0">
                <a:solidFill>
                  <a:schemeClr val="bg1"/>
                </a:solidFill>
                <a:effectLst/>
                <a:latin typeface="Times New Roman" panose="02020603050405020304" pitchFamily="18" charset="0"/>
                <a:cs typeface="Times New Roman" panose="02020603050405020304" pitchFamily="18" charset="0"/>
              </a:rPr>
              <a:t> IP address and press Enter.</a:t>
            </a:r>
          </a:p>
          <a:p>
            <a:pPr algn="l"/>
            <a:r>
              <a:rPr lang="en-US" sz="1800" b="0" i="0" dirty="0">
                <a:solidFill>
                  <a:schemeClr val="bg1"/>
                </a:solidFill>
                <a:effectLst/>
                <a:latin typeface="Times New Roman" panose="02020603050405020304" pitchFamily="18" charset="0"/>
                <a:cs typeface="Times New Roman" panose="02020603050405020304" pitchFamily="18" charset="0"/>
              </a:rPr>
              <a:t>The web application will be displayed, showing information about the EC2 instance.</a:t>
            </a:r>
          </a:p>
          <a:p>
            <a:pPr algn="l"/>
            <a:endParaRPr lang="en-US" sz="1800" b="0" i="0" dirty="0">
              <a:solidFill>
                <a:srgbClr val="333333"/>
              </a:solidFill>
              <a:effectLst/>
              <a:latin typeface="Open Sans" panose="020B0606030504020204" pitchFamily="34" charset="0"/>
            </a:endParaRPr>
          </a:p>
        </p:txBody>
      </p:sp>
      <p:pic>
        <p:nvPicPr>
          <p:cNvPr id="4" name="Picture 3">
            <a:extLst>
              <a:ext uri="{FF2B5EF4-FFF2-40B4-BE49-F238E27FC236}">
                <a16:creationId xmlns="" xmlns:a16="http://schemas.microsoft.com/office/drawing/2014/main" id="{606B2542-42EE-7E40-B3C7-D5478D733E27}"/>
              </a:ext>
            </a:extLst>
          </p:cNvPr>
          <p:cNvPicPr>
            <a:picLocks noChangeAspect="1"/>
          </p:cNvPicPr>
          <p:nvPr/>
        </p:nvPicPr>
        <p:blipFill>
          <a:blip r:embed="rId2" cstate="print"/>
          <a:stretch>
            <a:fillRect/>
          </a:stretch>
        </p:blipFill>
        <p:spPr>
          <a:xfrm>
            <a:off x="923364" y="2052754"/>
            <a:ext cx="3496236" cy="1998360"/>
          </a:xfrm>
          <a:prstGeom prst="rect">
            <a:avLst/>
          </a:prstGeom>
        </p:spPr>
      </p:pic>
      <p:pic>
        <p:nvPicPr>
          <p:cNvPr id="5" name="Picture 4">
            <a:extLst>
              <a:ext uri="{FF2B5EF4-FFF2-40B4-BE49-F238E27FC236}">
                <a16:creationId xmlns="" xmlns:a16="http://schemas.microsoft.com/office/drawing/2014/main" id="{E8563274-7A38-62FB-BCC7-730B3385FE54}"/>
              </a:ext>
            </a:extLst>
          </p:cNvPr>
          <p:cNvPicPr>
            <a:picLocks noChangeAspect="1"/>
          </p:cNvPicPr>
          <p:nvPr/>
        </p:nvPicPr>
        <p:blipFill>
          <a:blip r:embed="rId3" cstate="print"/>
          <a:stretch>
            <a:fillRect/>
          </a:stretch>
        </p:blipFill>
        <p:spPr>
          <a:xfrm>
            <a:off x="5647766" y="2050832"/>
            <a:ext cx="3594848" cy="2054724"/>
          </a:xfrm>
          <a:prstGeom prst="rect">
            <a:avLst/>
          </a:prstGeom>
        </p:spPr>
      </p:pic>
      <p:sp>
        <p:nvSpPr>
          <p:cNvPr id="6" name="TextBox 5">
            <a:extLst>
              <a:ext uri="{FF2B5EF4-FFF2-40B4-BE49-F238E27FC236}">
                <a16:creationId xmlns="" xmlns:a16="http://schemas.microsoft.com/office/drawing/2014/main" id="{27A78D71-C7F4-5348-790C-93B803C1995E}"/>
              </a:ext>
            </a:extLst>
          </p:cNvPr>
          <p:cNvSpPr txBox="1"/>
          <p:nvPr/>
        </p:nvSpPr>
        <p:spPr>
          <a:xfrm>
            <a:off x="553570" y="4285584"/>
            <a:ext cx="10148047" cy="369332"/>
          </a:xfrm>
          <a:prstGeom prst="rect">
            <a:avLst/>
          </a:prstGeom>
          <a:noFill/>
        </p:spPr>
        <p:txBody>
          <a:bodyPr wrap="square">
            <a:spAutoFit/>
          </a:bodyPr>
          <a:lstStyle/>
          <a:p>
            <a:r>
              <a:rPr lang="en-US" sz="1800" b="1" i="0" dirty="0">
                <a:solidFill>
                  <a:schemeClr val="bg1"/>
                </a:solidFill>
                <a:effectLst/>
                <a:latin typeface="Times New Roman" panose="02020603050405020304" pitchFamily="18" charset="0"/>
                <a:cs typeface="Times New Roman" panose="02020603050405020304" pitchFamily="18" charset="0"/>
              </a:rPr>
              <a:t>Step 7 : </a:t>
            </a:r>
            <a:r>
              <a:rPr lang="en-US" sz="1800" b="0" i="0" dirty="0">
                <a:solidFill>
                  <a:schemeClr val="bg1"/>
                </a:solidFill>
                <a:effectLst/>
                <a:latin typeface="Times New Roman" panose="02020603050405020304" pitchFamily="18" charset="0"/>
                <a:cs typeface="Times New Roman" panose="02020603050405020304" pitchFamily="18" charset="0"/>
              </a:rPr>
              <a:t>Choose the </a:t>
            </a:r>
            <a:r>
              <a:rPr lang="en-US" sz="1800" b="1" i="0" dirty="0">
                <a:solidFill>
                  <a:schemeClr val="bg1"/>
                </a:solidFill>
                <a:effectLst/>
                <a:latin typeface="Times New Roman" panose="02020603050405020304" pitchFamily="18" charset="0"/>
                <a:cs typeface="Times New Roman" panose="02020603050405020304" pitchFamily="18" charset="0"/>
              </a:rPr>
              <a:t>RDS</a:t>
            </a:r>
            <a:r>
              <a:rPr lang="en-US" sz="1800" b="0" i="0" dirty="0">
                <a:solidFill>
                  <a:schemeClr val="bg1"/>
                </a:solidFill>
                <a:effectLst/>
                <a:latin typeface="Times New Roman" panose="02020603050405020304" pitchFamily="18" charset="0"/>
                <a:cs typeface="Times New Roman" panose="02020603050405020304" pitchFamily="18" charset="0"/>
              </a:rPr>
              <a:t> link at the top of the page and configure the settings</a:t>
            </a:r>
            <a:r>
              <a:rPr lang="en-US" sz="1800" b="0" i="0" dirty="0">
                <a:solidFill>
                  <a:schemeClr val="tx1">
                    <a:lumMod val="95000"/>
                  </a:schemeClr>
                </a:solidFill>
                <a:effectLst/>
                <a:latin typeface="Times New Roman" panose="02020603050405020304" pitchFamily="18" charset="0"/>
                <a:cs typeface="Times New Roman" panose="02020603050405020304" pitchFamily="18" charset="0"/>
              </a:rPr>
              <a:t>.</a:t>
            </a:r>
            <a:endParaRPr lang="en-IN" dirty="0">
              <a:solidFill>
                <a:schemeClr val="tx1">
                  <a:lumMod val="9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41D623BE-9108-E9B4-EA41-C6A50AF3B27B}"/>
              </a:ext>
            </a:extLst>
          </p:cNvPr>
          <p:cNvPicPr>
            <a:picLocks noChangeAspect="1"/>
          </p:cNvPicPr>
          <p:nvPr/>
        </p:nvPicPr>
        <p:blipFill>
          <a:blip r:embed="rId4" cstate="print"/>
          <a:stretch>
            <a:fillRect/>
          </a:stretch>
        </p:blipFill>
        <p:spPr>
          <a:xfrm>
            <a:off x="2974041" y="4654916"/>
            <a:ext cx="4565277" cy="1935571"/>
          </a:xfrm>
          <a:prstGeom prst="rect">
            <a:avLst/>
          </a:prstGeom>
        </p:spPr>
      </p:pic>
    </p:spTree>
    <p:extLst>
      <p:ext uri="{BB962C8B-B14F-4D97-AF65-F5344CB8AC3E}">
        <p14:creationId xmlns="" xmlns:p14="http://schemas.microsoft.com/office/powerpoint/2010/main" val="133421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489892B-65AC-BA8A-5B87-58AB317EA0BF}"/>
              </a:ext>
            </a:extLst>
          </p:cNvPr>
          <p:cNvSpPr txBox="1"/>
          <p:nvPr/>
        </p:nvSpPr>
        <p:spPr>
          <a:xfrm>
            <a:off x="893269" y="644972"/>
            <a:ext cx="10919012" cy="646331"/>
          </a:xfrm>
          <a:prstGeom prst="rect">
            <a:avLst/>
          </a:prstGeom>
          <a:noFill/>
        </p:spPr>
        <p:txBody>
          <a:bodyPr wrap="square">
            <a:spAutoFit/>
          </a:bodyPr>
          <a:lstStyle/>
          <a:p>
            <a:pPr algn="l"/>
            <a:r>
              <a:rPr lang="en-US" sz="1800" b="1" i="0" dirty="0">
                <a:solidFill>
                  <a:schemeClr val="bg1"/>
                </a:solidFill>
                <a:effectLst/>
                <a:latin typeface="Times New Roman" panose="02020603050405020304" pitchFamily="18" charset="0"/>
                <a:cs typeface="Times New Roman" panose="02020603050405020304" pitchFamily="18" charset="0"/>
              </a:rPr>
              <a:t>Step 8</a:t>
            </a:r>
            <a:r>
              <a:rPr lang="en-US" sz="1800" b="0" i="0" dirty="0">
                <a:solidFill>
                  <a:schemeClr val="bg1"/>
                </a:solidFill>
                <a:effectLst/>
                <a:latin typeface="Times New Roman" panose="02020603050405020304" pitchFamily="18" charset="0"/>
                <a:cs typeface="Times New Roman" panose="02020603050405020304" pitchFamily="18" charset="0"/>
              </a:rPr>
              <a:t>: After a few seconds the application will display an </a:t>
            </a:r>
            <a:r>
              <a:rPr lang="en-US" sz="1800" b="1" i="0" dirty="0">
                <a:solidFill>
                  <a:schemeClr val="bg1"/>
                </a:solidFill>
                <a:effectLst/>
                <a:latin typeface="Times New Roman" panose="02020603050405020304" pitchFamily="18" charset="0"/>
                <a:cs typeface="Times New Roman" panose="02020603050405020304" pitchFamily="18" charset="0"/>
              </a:rPr>
              <a:t>Address Book</a:t>
            </a:r>
            <a:r>
              <a:rPr lang="en-US" sz="1800" b="0" i="0" dirty="0">
                <a:solidFill>
                  <a:schemeClr val="bg1"/>
                </a:solidFill>
                <a:effectLst/>
                <a:latin typeface="Times New Roman" panose="02020603050405020304" pitchFamily="18" charset="0"/>
                <a:cs typeface="Times New Roman" panose="02020603050405020304" pitchFamily="18" charset="0"/>
              </a:rPr>
              <a:t>.</a:t>
            </a:r>
          </a:p>
          <a:p>
            <a:pPr algn="l"/>
            <a:r>
              <a:rPr lang="en-US" sz="1800" b="0" i="0" dirty="0">
                <a:solidFill>
                  <a:schemeClr val="bg1"/>
                </a:solidFill>
                <a:effectLst/>
                <a:latin typeface="Times New Roman" panose="02020603050405020304" pitchFamily="18" charset="0"/>
                <a:cs typeface="Times New Roman" panose="02020603050405020304" pitchFamily="18" charset="0"/>
              </a:rPr>
              <a:t>The Address Book application is using the RDS database to store information.</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3814A133-6CAE-6763-C864-E0473EB575AA}"/>
              </a:ext>
            </a:extLst>
          </p:cNvPr>
          <p:cNvPicPr>
            <a:picLocks noChangeAspect="1"/>
          </p:cNvPicPr>
          <p:nvPr/>
        </p:nvPicPr>
        <p:blipFill>
          <a:blip r:embed="rId2" cstate="print"/>
          <a:stretch>
            <a:fillRect/>
          </a:stretch>
        </p:blipFill>
        <p:spPr>
          <a:xfrm>
            <a:off x="2577352" y="1721222"/>
            <a:ext cx="5510973" cy="2430567"/>
          </a:xfrm>
          <a:prstGeom prst="rect">
            <a:avLst/>
          </a:prstGeom>
        </p:spPr>
      </p:pic>
    </p:spTree>
    <p:extLst>
      <p:ext uri="{BB962C8B-B14F-4D97-AF65-F5344CB8AC3E}">
        <p14:creationId xmlns="" xmlns:p14="http://schemas.microsoft.com/office/powerpoint/2010/main" val="1508787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51AD2D2-E834-5213-BE87-A92BF94A9FCB}"/>
              </a:ext>
            </a:extLst>
          </p:cNvPr>
          <p:cNvSpPr txBox="1"/>
          <p:nvPr/>
        </p:nvSpPr>
        <p:spPr>
          <a:xfrm>
            <a:off x="2720788" y="563251"/>
            <a:ext cx="9000563"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AWS S3 (SIMPLE STORAGE SERVICE)</a:t>
            </a:r>
          </a:p>
        </p:txBody>
      </p:sp>
      <p:sp>
        <p:nvSpPr>
          <p:cNvPr id="5" name="TextBox 4">
            <a:extLst>
              <a:ext uri="{FF2B5EF4-FFF2-40B4-BE49-F238E27FC236}">
                <a16:creationId xmlns="" xmlns:a16="http://schemas.microsoft.com/office/drawing/2014/main" id="{BD103E6F-B4FD-D7CF-422B-8B89E32DDB5D}"/>
              </a:ext>
            </a:extLst>
          </p:cNvPr>
          <p:cNvSpPr txBox="1"/>
          <p:nvPr/>
        </p:nvSpPr>
        <p:spPr>
          <a:xfrm>
            <a:off x="939756" y="4090753"/>
            <a:ext cx="10659037" cy="2308324"/>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STEPS :</a:t>
            </a:r>
          </a:p>
          <a:p>
            <a:r>
              <a:rPr lang="en-IN" sz="2000" b="1" u="sng" dirty="0">
                <a:latin typeface="Times New Roman" panose="02020603050405020304" pitchFamily="18" charset="0"/>
                <a:cs typeface="Times New Roman" panose="02020603050405020304" pitchFamily="18" charset="0"/>
              </a:rPr>
              <a:t>Step 1:</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Click on </a:t>
            </a:r>
            <a:r>
              <a:rPr lang="en-IN" sz="2000" b="1" dirty="0">
                <a:latin typeface="Times New Roman" panose="02020603050405020304" pitchFamily="18" charset="0"/>
                <a:cs typeface="Times New Roman" panose="02020603050405020304" pitchFamily="18" charset="0"/>
              </a:rPr>
              <a:t>create group</a:t>
            </a:r>
            <a:r>
              <a:rPr lang="en-IN" sz="2000" dirty="0">
                <a:latin typeface="Times New Roman" panose="02020603050405020304" pitchFamily="18" charset="0"/>
                <a:cs typeface="Times New Roman" panose="02020603050405020304" pitchFamily="18" charset="0"/>
              </a:rPr>
              <a:t>.</a:t>
            </a:r>
          </a:p>
          <a:p>
            <a:r>
              <a:rPr lang="en-IN" sz="2000" b="1" u="sng" dirty="0">
                <a:latin typeface="Times New Roman" panose="02020603050405020304" pitchFamily="18" charset="0"/>
                <a:cs typeface="Times New Roman" panose="02020603050405020304" pitchFamily="18" charset="0"/>
              </a:rPr>
              <a:t>Step 2:</a:t>
            </a:r>
            <a:r>
              <a:rPr lang="en-US" sz="2000" b="0" i="0" dirty="0">
                <a:effectLst/>
                <a:latin typeface="Times New Roman" panose="02020603050405020304" pitchFamily="18" charset="0"/>
                <a:cs typeface="Times New Roman" panose="02020603050405020304" pitchFamily="18" charset="0"/>
              </a:rPr>
              <a:t>Set up the bucket name. S3 bucket name are globally unique, choose a name which is available.</a:t>
            </a:r>
            <a:r>
              <a:rPr lang="en-US" sz="2000" b="0" i="0" dirty="0">
                <a:solidFill>
                  <a:srgbClr val="555555"/>
                </a:solidFill>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Leave other settings as default and click on </a:t>
            </a:r>
            <a:r>
              <a:rPr lang="en-US" sz="2000" b="1" i="0" dirty="0">
                <a:effectLst/>
                <a:latin typeface="Times New Roman" panose="02020603050405020304" pitchFamily="18" charset="0"/>
                <a:cs typeface="Times New Roman" panose="02020603050405020304" pitchFamily="18" charset="0"/>
              </a:rPr>
              <a:t>create group</a:t>
            </a:r>
            <a:r>
              <a:rPr lang="en-US" sz="2000" b="0" i="0" dirty="0">
                <a:effectLst/>
                <a:latin typeface="Times New Roman" panose="02020603050405020304" pitchFamily="18" charset="0"/>
                <a:cs typeface="Times New Roman" panose="02020603050405020304" pitchFamily="18" charset="0"/>
              </a:rPr>
              <a:t>. </a:t>
            </a:r>
          </a:p>
          <a:p>
            <a:r>
              <a:rPr lang="en-US" sz="2000" b="1" u="sng" dirty="0">
                <a:latin typeface="Times New Roman" panose="02020603050405020304" pitchFamily="18" charset="0"/>
                <a:cs typeface="Times New Roman" panose="02020603050405020304" pitchFamily="18" charset="0"/>
              </a:rPr>
              <a:t>Step 3:</a:t>
            </a:r>
            <a:r>
              <a:rPr lang="en-US" sz="2000" i="0" dirty="0">
                <a:effectLst/>
                <a:latin typeface="Times New Roman" panose="02020603050405020304" pitchFamily="18" charset="0"/>
                <a:cs typeface="Times New Roman" panose="02020603050405020304" pitchFamily="18" charset="0"/>
              </a:rPr>
              <a:t>Click on your bucket name.</a:t>
            </a:r>
          </a:p>
          <a:p>
            <a:r>
              <a:rPr lang="en-US" sz="2000" b="1" u="sng" dirty="0">
                <a:latin typeface="Times New Roman" panose="02020603050405020304" pitchFamily="18" charset="0"/>
                <a:cs typeface="Times New Roman" panose="02020603050405020304" pitchFamily="18" charset="0"/>
              </a:rPr>
              <a:t>Step 4: </a:t>
            </a:r>
            <a:r>
              <a:rPr lang="en-US" sz="2000" dirty="0">
                <a:latin typeface="Times New Roman" panose="02020603050405020304" pitchFamily="18" charset="0"/>
                <a:cs typeface="Times New Roman" panose="02020603050405020304" pitchFamily="18" charset="0"/>
              </a:rPr>
              <a:t>Click Upload.</a:t>
            </a:r>
          </a:p>
          <a:p>
            <a:endParaRPr lang="en-US" sz="2400" i="0" dirty="0">
              <a:effectLst/>
              <a:latin typeface="Saira"/>
            </a:endParaRPr>
          </a:p>
        </p:txBody>
      </p:sp>
      <p:sp>
        <p:nvSpPr>
          <p:cNvPr id="8" name="TextBox 7">
            <a:extLst>
              <a:ext uri="{FF2B5EF4-FFF2-40B4-BE49-F238E27FC236}">
                <a16:creationId xmlns="" xmlns:a16="http://schemas.microsoft.com/office/drawing/2014/main" id="{5D52702C-694D-DC4A-F8E7-8A7384B16764}"/>
              </a:ext>
            </a:extLst>
          </p:cNvPr>
          <p:cNvSpPr txBox="1"/>
          <p:nvPr/>
        </p:nvSpPr>
        <p:spPr>
          <a:xfrm>
            <a:off x="822191" y="1929626"/>
            <a:ext cx="9672919" cy="1938992"/>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sz="2000" b="0" i="0" dirty="0">
                <a:effectLst/>
                <a:latin typeface="Times New Roman" panose="02020603050405020304" pitchFamily="18" charset="0"/>
                <a:cs typeface="Times New Roman" panose="02020603050405020304" pitchFamily="18" charset="0"/>
              </a:rPr>
              <a:t>Log into the AWS Management Console.</a:t>
            </a:r>
          </a:p>
          <a:p>
            <a:pPr algn="just"/>
            <a:r>
              <a:rPr lang="en-US" sz="2000" dirty="0">
                <a:latin typeface="Times New Roman" panose="02020603050405020304" pitchFamily="18" charset="0"/>
                <a:cs typeface="Times New Roman" panose="02020603050405020304" pitchFamily="18" charset="0"/>
              </a:rPr>
              <a:t>2.</a:t>
            </a:r>
            <a:r>
              <a:rPr lang="en-US" sz="2000" b="0" i="0" dirty="0">
                <a:effectLst/>
                <a:latin typeface="Times New Roman" panose="02020603050405020304" pitchFamily="18" charset="0"/>
                <a:cs typeface="Times New Roman" panose="02020603050405020304" pitchFamily="18" charset="0"/>
              </a:rPr>
              <a:t>Create an S3 bucket.</a:t>
            </a:r>
          </a:p>
          <a:p>
            <a:pPr algn="just"/>
            <a:r>
              <a:rPr lang="en-US" sz="2000" dirty="0">
                <a:latin typeface="Times New Roman" panose="02020603050405020304" pitchFamily="18" charset="0"/>
                <a:cs typeface="Times New Roman" panose="02020603050405020304" pitchFamily="18" charset="0"/>
              </a:rPr>
              <a:t>3.</a:t>
            </a:r>
            <a:r>
              <a:rPr lang="en-US" sz="2000" b="0" i="0" dirty="0">
                <a:effectLst/>
                <a:latin typeface="Times New Roman" panose="02020603050405020304" pitchFamily="18" charset="0"/>
                <a:cs typeface="Times New Roman" panose="02020603050405020304" pitchFamily="18" charset="0"/>
              </a:rPr>
              <a:t>Upload an object to S3 Bucket.</a:t>
            </a:r>
          </a:p>
          <a:p>
            <a:pPr algn="just"/>
            <a:r>
              <a:rPr lang="en-US" sz="2000" dirty="0">
                <a:latin typeface="Times New Roman" panose="02020603050405020304" pitchFamily="18" charset="0"/>
                <a:cs typeface="Times New Roman" panose="02020603050405020304" pitchFamily="18" charset="0"/>
              </a:rPr>
              <a:t>4.</a:t>
            </a:r>
            <a:r>
              <a:rPr lang="en-US" sz="2000" b="0" i="0" dirty="0">
                <a:effectLst/>
                <a:latin typeface="Times New Roman" panose="02020603050405020304" pitchFamily="18" charset="0"/>
                <a:cs typeface="Times New Roman" panose="02020603050405020304" pitchFamily="18" charset="0"/>
              </a:rPr>
              <a:t>Access the object on the browser.</a:t>
            </a:r>
          </a:p>
          <a:p>
            <a:pPr algn="just"/>
            <a:r>
              <a:rPr lang="en-US" sz="2000" dirty="0">
                <a:latin typeface="Times New Roman" panose="02020603050405020304" pitchFamily="18" charset="0"/>
                <a:cs typeface="Times New Roman" panose="02020603050405020304" pitchFamily="18" charset="0"/>
              </a:rPr>
              <a:t>5.</a:t>
            </a:r>
            <a:r>
              <a:rPr lang="en-US" sz="2000" b="0" i="0" dirty="0">
                <a:effectLst/>
                <a:latin typeface="Times New Roman" panose="02020603050405020304" pitchFamily="18" charset="0"/>
                <a:cs typeface="Times New Roman" panose="02020603050405020304" pitchFamily="18" charset="0"/>
              </a:rPr>
              <a:t>Change S3 object permissions.</a:t>
            </a:r>
          </a:p>
          <a:p>
            <a:pPr algn="just"/>
            <a:r>
              <a:rPr lang="en-US" sz="2000" b="0" i="0" dirty="0">
                <a:effectLst/>
                <a:latin typeface="Times New Roman" panose="02020603050405020304" pitchFamily="18" charset="0"/>
                <a:cs typeface="Times New Roman" panose="02020603050405020304" pitchFamily="18" charset="0"/>
              </a:rPr>
              <a:t>6.Setup the bucket policy and permission and test the object accessibility.</a:t>
            </a:r>
          </a:p>
        </p:txBody>
      </p:sp>
      <p:sp>
        <p:nvSpPr>
          <p:cNvPr id="12" name="TextBox 11">
            <a:extLst>
              <a:ext uri="{FF2B5EF4-FFF2-40B4-BE49-F238E27FC236}">
                <a16:creationId xmlns="" xmlns:a16="http://schemas.microsoft.com/office/drawing/2014/main" id="{3DE021E1-572B-2304-846E-AE2D90A4F322}"/>
              </a:ext>
            </a:extLst>
          </p:cNvPr>
          <p:cNvSpPr txBox="1"/>
          <p:nvPr/>
        </p:nvSpPr>
        <p:spPr>
          <a:xfrm>
            <a:off x="861379" y="1502741"/>
            <a:ext cx="704625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TASKS FOR CONFIGURING </a:t>
            </a:r>
            <a:r>
              <a:rPr lang="en-IN" sz="2400" b="1" dirty="0"/>
              <a:t>S3:</a:t>
            </a:r>
          </a:p>
        </p:txBody>
      </p:sp>
    </p:spTree>
    <p:extLst>
      <p:ext uri="{BB962C8B-B14F-4D97-AF65-F5344CB8AC3E}">
        <p14:creationId xmlns="" xmlns:p14="http://schemas.microsoft.com/office/powerpoint/2010/main" val="2366003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ABCA217-30FB-7450-D9A0-2CD2BA26774B}"/>
              </a:ext>
            </a:extLst>
          </p:cNvPr>
          <p:cNvSpPr txBox="1"/>
          <p:nvPr/>
        </p:nvSpPr>
        <p:spPr>
          <a:xfrm>
            <a:off x="544027" y="466110"/>
            <a:ext cx="9099177" cy="7263527"/>
          </a:xfrm>
          <a:prstGeom prst="rect">
            <a:avLst/>
          </a:prstGeom>
          <a:noFill/>
        </p:spPr>
        <p:txBody>
          <a:bodyPr wrap="square" rtlCol="0">
            <a:spAutoFit/>
          </a:bodyPr>
          <a:lstStyle/>
          <a:p>
            <a:r>
              <a:rPr lang="en-IN" sz="2000" b="1" u="sng" dirty="0">
                <a:solidFill>
                  <a:schemeClr val="bg1"/>
                </a:solidFill>
                <a:latin typeface="Times New Roman" panose="02020603050405020304" pitchFamily="18" charset="0"/>
                <a:cs typeface="Times New Roman" panose="02020603050405020304" pitchFamily="18" charset="0"/>
              </a:rPr>
              <a:t>Step 5: </a:t>
            </a:r>
            <a:r>
              <a:rPr lang="en-IN" sz="2000" dirty="0">
                <a:solidFill>
                  <a:schemeClr val="bg1"/>
                </a:solidFill>
                <a:latin typeface="Times New Roman" panose="02020603050405020304" pitchFamily="18" charset="0"/>
                <a:cs typeface="Times New Roman" panose="02020603050405020304" pitchFamily="18" charset="0"/>
              </a:rPr>
              <a:t>Click on Add Files , and choose a file from your computer.</a:t>
            </a:r>
          </a:p>
          <a:p>
            <a:r>
              <a:rPr lang="en-IN" sz="2000" b="1" u="sng" dirty="0">
                <a:solidFill>
                  <a:schemeClr val="bg1"/>
                </a:solidFill>
                <a:latin typeface="Times New Roman" panose="02020603050405020304" pitchFamily="18" charset="0"/>
                <a:cs typeface="Times New Roman" panose="02020603050405020304" pitchFamily="18" charset="0"/>
              </a:rPr>
              <a:t>Step 6:</a:t>
            </a:r>
            <a:r>
              <a:rPr lang="en-IN" sz="2000" b="1" dirty="0">
                <a:solidFill>
                  <a:schemeClr val="bg1"/>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After choosing your file, click on Next.</a:t>
            </a:r>
          </a:p>
          <a:p>
            <a:r>
              <a:rPr lang="en-US" sz="2000" b="1" u="sng" dirty="0">
                <a:solidFill>
                  <a:schemeClr val="bg1"/>
                </a:solidFill>
                <a:latin typeface="Times New Roman" panose="02020603050405020304" pitchFamily="18" charset="0"/>
                <a:cs typeface="Times New Roman" panose="02020603050405020304" pitchFamily="18" charset="0"/>
              </a:rPr>
              <a:t>Step 7:</a:t>
            </a:r>
            <a:r>
              <a:rPr lang="en-US" sz="2000" b="1" dirty="0">
                <a:solidFill>
                  <a:schemeClr val="bg1"/>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Click on Upload. </a:t>
            </a:r>
          </a:p>
          <a:p>
            <a:r>
              <a:rPr lang="en-US" sz="2000" b="1" u="sng" dirty="0">
                <a:solidFill>
                  <a:schemeClr val="bg1"/>
                </a:solidFill>
                <a:latin typeface="Times New Roman" panose="02020603050405020304" pitchFamily="18" charset="0"/>
                <a:cs typeface="Times New Roman" panose="02020603050405020304" pitchFamily="18" charset="0"/>
              </a:rPr>
              <a:t>Step 8:</a:t>
            </a:r>
            <a:r>
              <a:rPr lang="en-US" sz="2000" b="0" i="0" dirty="0">
                <a:solidFill>
                  <a:schemeClr val="bg1"/>
                </a:solidFill>
                <a:effectLst/>
                <a:latin typeface="Times New Roman" panose="02020603050405020304" pitchFamily="18" charset="0"/>
                <a:cs typeface="Times New Roman" panose="02020603050405020304" pitchFamily="18" charset="0"/>
              </a:rPr>
              <a:t>Now you have a private S3 bucket with a private object uploaded, which means you cannot visit it through Internet.</a:t>
            </a:r>
          </a:p>
          <a:p>
            <a:r>
              <a:rPr lang="en-US" sz="2000" b="1" u="sng" dirty="0">
                <a:solidFill>
                  <a:schemeClr val="bg1"/>
                </a:solidFill>
                <a:latin typeface="Times New Roman" panose="02020603050405020304" pitchFamily="18" charset="0"/>
                <a:cs typeface="Times New Roman" panose="02020603050405020304" pitchFamily="18" charset="0"/>
              </a:rPr>
              <a:t>Step 9:</a:t>
            </a:r>
            <a:r>
              <a:rPr lang="en-US" sz="2000" b="0" i="0" dirty="0">
                <a:solidFill>
                  <a:schemeClr val="bg1"/>
                </a:solidFill>
                <a:effectLst/>
                <a:latin typeface="Times New Roman" panose="02020603050405020304" pitchFamily="18" charset="0"/>
                <a:cs typeface="Times New Roman" panose="02020603050405020304" pitchFamily="18" charset="0"/>
              </a:rPr>
              <a:t>Now you have a private S3 bucket with a private object uploaded, which means you cannot visit it through Internet.</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0" i="0" dirty="0">
                <a:solidFill>
                  <a:schemeClr val="bg1"/>
                </a:solidFill>
                <a:effectLst/>
                <a:latin typeface="Times New Roman" panose="02020603050405020304" pitchFamily="18" charset="0"/>
                <a:cs typeface="Times New Roman" panose="02020603050405020304" pitchFamily="18" charset="0"/>
              </a:rPr>
              <a:t>CHANGE BUCKET PERMISSIONS:</a:t>
            </a:r>
          </a:p>
          <a:p>
            <a:endParaRPr lang="en-US" sz="2000" b="0" i="0" dirty="0">
              <a:solidFill>
                <a:schemeClr val="bg1"/>
              </a:solidFill>
              <a:effectLst/>
              <a:latin typeface="Times New Roman" panose="02020603050405020304" pitchFamily="18" charset="0"/>
              <a:cs typeface="Times New Roman" panose="02020603050405020304" pitchFamily="18" charset="0"/>
            </a:endParaRPr>
          </a:p>
          <a:p>
            <a:r>
              <a:rPr lang="en-US" sz="2000" b="1" u="sng" dirty="0">
                <a:solidFill>
                  <a:schemeClr val="bg1"/>
                </a:solidFill>
                <a:latin typeface="Times New Roman" panose="02020603050405020304" pitchFamily="18" charset="0"/>
                <a:cs typeface="Times New Roman" panose="02020603050405020304" pitchFamily="18" charset="0"/>
              </a:rPr>
              <a:t>Step 10:</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Go back to your </a:t>
            </a:r>
            <a:r>
              <a:rPr kumimoji="0" lang="en-US" altLang="en-US" sz="20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bcket</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and click on Permissions. </a:t>
            </a:r>
            <a:endParaRPr lang="en-US" sz="2000" b="1" dirty="0">
              <a:solidFill>
                <a:schemeClr val="bg1"/>
              </a:solidFill>
              <a:latin typeface="Times New Roman" panose="02020603050405020304" pitchFamily="18" charset="0"/>
              <a:cs typeface="Times New Roman" panose="02020603050405020304" pitchFamily="18" charset="0"/>
            </a:endParaRPr>
          </a:p>
          <a:p>
            <a:r>
              <a:rPr lang="en-US" sz="2000" b="1" i="0" u="sng" dirty="0">
                <a:solidFill>
                  <a:schemeClr val="bg1"/>
                </a:solidFill>
                <a:effectLst/>
                <a:latin typeface="Times New Roman" panose="02020603050405020304" pitchFamily="18" charset="0"/>
                <a:cs typeface="Times New Roman" panose="02020603050405020304" pitchFamily="18" charset="0"/>
              </a:rPr>
              <a:t>Step 11:</a:t>
            </a:r>
            <a:r>
              <a:rPr kumimoji="0" lang="en-US" altLang="en-US" sz="20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Click on Everyone under the Public access, and click on Read object on the          right of pop-up window. Then click on Save.</a:t>
            </a:r>
          </a:p>
          <a:p>
            <a:r>
              <a:rPr lang="en-US" altLang="en-US" sz="2000" b="1" u="sng" dirty="0">
                <a:solidFill>
                  <a:schemeClr val="bg1"/>
                </a:solidFill>
                <a:latin typeface="Times New Roman" panose="02020603050405020304" pitchFamily="18" charset="0"/>
                <a:cs typeface="Times New Roman" panose="02020603050405020304" pitchFamily="18" charset="0"/>
              </a:rPr>
              <a:t>Step 12 </a:t>
            </a:r>
            <a:r>
              <a:rPr lang="en-US" altLang="en-US" sz="2000" b="1" dirty="0">
                <a:solidFill>
                  <a:schemeClr val="bg1"/>
                </a:solidFill>
                <a:latin typeface="Times New Roman" panose="02020603050405020304" pitchFamily="18" charset="0"/>
                <a:cs typeface="Times New Roman" panose="02020603050405020304" pitchFamily="18" charset="0"/>
              </a:rPr>
              <a:t>:</a:t>
            </a:r>
            <a:r>
              <a:rPr kumimoji="0" lang="en-US" altLang="en-US" sz="20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Now its state switches to Read Object - Yes </a:t>
            </a:r>
          </a:p>
          <a:p>
            <a:r>
              <a:rPr kumimoji="0" lang="en-US" altLang="en-US" sz="200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Step 13:</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Click on Overview, and click on your Object URL again .</a:t>
            </a:r>
          </a:p>
          <a:p>
            <a:r>
              <a:rPr lang="en-US" altLang="en-US" sz="2000" b="1" u="sng" dirty="0">
                <a:solidFill>
                  <a:schemeClr val="bg1"/>
                </a:solidFill>
                <a:latin typeface="Times New Roman" panose="02020603050405020304" pitchFamily="18" charset="0"/>
                <a:cs typeface="Times New Roman" panose="02020603050405020304" pitchFamily="18" charset="0"/>
              </a:rPr>
              <a:t>Step 14</a:t>
            </a:r>
            <a:r>
              <a:rPr lang="en-US" altLang="en-US" sz="2000" b="1" dirty="0">
                <a:solidFill>
                  <a:schemeClr val="bg1"/>
                </a:solidFill>
                <a:latin typeface="Times New Roman" panose="02020603050405020304" pitchFamily="18" charset="0"/>
                <a:cs typeface="Times New Roman" panose="02020603050405020304" pitchFamily="18" charset="0"/>
              </a:rPr>
              <a:t>:</a:t>
            </a:r>
            <a:r>
              <a:rPr lang="en-US" sz="2000" b="0" i="0" dirty="0">
                <a:solidFill>
                  <a:schemeClr val="bg1"/>
                </a:solidFill>
                <a:effectLst/>
                <a:latin typeface="Times New Roman" panose="02020603050405020304" pitchFamily="18" charset="0"/>
                <a:cs typeface="Times New Roman" panose="02020603050405020304" pitchFamily="18" charset="0"/>
              </a:rPr>
              <a:t>Notice the URL on your browser</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endParaRPr kumimoji="0" lang="en-US" altLang="en-US" i="0" u="none" strike="noStrike" cap="none" normalizeH="0" baseline="0" dirty="0">
              <a:ln>
                <a:noFill/>
              </a:ln>
              <a:effectLst/>
              <a:latin typeface="Saira"/>
            </a:endParaRPr>
          </a:p>
          <a:p>
            <a:endParaRPr kumimoji="0" lang="en-US" altLang="en-US" b="0" i="0" u="none" strike="noStrike" cap="none" normalizeH="0" baseline="0" dirty="0">
              <a:ln>
                <a:noFill/>
              </a:ln>
              <a:effectLst/>
              <a:latin typeface="Saira"/>
            </a:endParaRPr>
          </a:p>
          <a:p>
            <a:endParaRPr lang="en-US" b="0" i="0" dirty="0">
              <a:effectLst/>
              <a:latin typeface="Saira"/>
            </a:endParaRPr>
          </a:p>
          <a:p>
            <a:endParaRPr lang="en-US" b="0" i="0" dirty="0">
              <a:effectLst/>
              <a:latin typeface="Saira"/>
            </a:endParaRPr>
          </a:p>
          <a:p>
            <a:endParaRPr kumimoji="0" lang="en-US" altLang="en-US" b="0" i="0" u="none" strike="noStrike" cap="none" normalizeH="0" baseline="0" dirty="0">
              <a:ln>
                <a:noFill/>
              </a:ln>
              <a:effectLst/>
              <a:latin typeface="Saira"/>
            </a:endParaRPr>
          </a:p>
          <a:p>
            <a:endParaRPr kumimoji="0" lang="en-US" altLang="en-US" sz="3200" b="0" i="0" u="none" strike="noStrike" cap="none" normalizeH="0" baseline="0" dirty="0">
              <a:ln>
                <a:noFill/>
              </a:ln>
              <a:effectLst/>
              <a:latin typeface="Saira"/>
            </a:endParaRPr>
          </a:p>
          <a:p>
            <a:endParaRPr lang="en-IN" sz="2400" b="1" dirty="0">
              <a:latin typeface="Saira"/>
            </a:endParaRPr>
          </a:p>
        </p:txBody>
      </p:sp>
    </p:spTree>
    <p:extLst>
      <p:ext uri="{BB962C8B-B14F-4D97-AF65-F5344CB8AC3E}">
        <p14:creationId xmlns="" xmlns:p14="http://schemas.microsoft.com/office/powerpoint/2010/main" val="107753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50FC48-16FD-A753-4628-B553490668C6}"/>
              </a:ext>
            </a:extLst>
          </p:cNvPr>
          <p:cNvPicPr>
            <a:picLocks noChangeAspect="1"/>
          </p:cNvPicPr>
          <p:nvPr/>
        </p:nvPicPr>
        <p:blipFill>
          <a:blip r:embed="rId2" cstate="print"/>
          <a:stretch>
            <a:fillRect/>
          </a:stretch>
        </p:blipFill>
        <p:spPr>
          <a:xfrm>
            <a:off x="632311" y="209809"/>
            <a:ext cx="4120373" cy="2381220"/>
          </a:xfrm>
          <a:prstGeom prst="rect">
            <a:avLst/>
          </a:prstGeom>
        </p:spPr>
      </p:pic>
      <p:pic>
        <p:nvPicPr>
          <p:cNvPr id="6" name="Picture 5">
            <a:extLst>
              <a:ext uri="{FF2B5EF4-FFF2-40B4-BE49-F238E27FC236}">
                <a16:creationId xmlns="" xmlns:a16="http://schemas.microsoft.com/office/drawing/2014/main" id="{FBFE1AE8-FAE4-E40B-9B70-EF6AB624E695}"/>
              </a:ext>
            </a:extLst>
          </p:cNvPr>
          <p:cNvPicPr>
            <a:picLocks noChangeAspect="1"/>
          </p:cNvPicPr>
          <p:nvPr/>
        </p:nvPicPr>
        <p:blipFill>
          <a:blip r:embed="rId3" cstate="print"/>
          <a:stretch>
            <a:fillRect/>
          </a:stretch>
        </p:blipFill>
        <p:spPr>
          <a:xfrm>
            <a:off x="5874187" y="209809"/>
            <a:ext cx="4233280" cy="2381220"/>
          </a:xfrm>
          <a:prstGeom prst="rect">
            <a:avLst/>
          </a:prstGeom>
        </p:spPr>
      </p:pic>
      <p:pic>
        <p:nvPicPr>
          <p:cNvPr id="8" name="Picture 7">
            <a:extLst>
              <a:ext uri="{FF2B5EF4-FFF2-40B4-BE49-F238E27FC236}">
                <a16:creationId xmlns="" xmlns:a16="http://schemas.microsoft.com/office/drawing/2014/main" id="{6496D1C7-59BE-3CFA-9171-B7B7536CA305}"/>
              </a:ext>
            </a:extLst>
          </p:cNvPr>
          <p:cNvPicPr>
            <a:picLocks noChangeAspect="1"/>
          </p:cNvPicPr>
          <p:nvPr/>
        </p:nvPicPr>
        <p:blipFill>
          <a:blip r:embed="rId4" cstate="print"/>
          <a:stretch>
            <a:fillRect/>
          </a:stretch>
        </p:blipFill>
        <p:spPr>
          <a:xfrm flipV="1">
            <a:off x="632311" y="3343835"/>
            <a:ext cx="4233282" cy="2381221"/>
          </a:xfrm>
          <a:prstGeom prst="rect">
            <a:avLst/>
          </a:prstGeom>
        </p:spPr>
      </p:pic>
      <p:pic>
        <p:nvPicPr>
          <p:cNvPr id="1026" name="Picture 2">
            <a:extLst>
              <a:ext uri="{FF2B5EF4-FFF2-40B4-BE49-F238E27FC236}">
                <a16:creationId xmlns="" xmlns:a16="http://schemas.microsoft.com/office/drawing/2014/main" id="{56E983CE-7A1A-826C-9B8A-B9CBB2A85527}"/>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05590" y="3343835"/>
            <a:ext cx="4370471" cy="2526366"/>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C2C551EA-3EEA-47FE-6164-72F6D63D16D0}"/>
              </a:ext>
            </a:extLst>
          </p:cNvPr>
          <p:cNvSpPr txBox="1"/>
          <p:nvPr/>
        </p:nvSpPr>
        <p:spPr>
          <a:xfrm>
            <a:off x="2395756" y="2782766"/>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1</a:t>
            </a:r>
            <a:endParaRPr lang="en-IN" dirty="0">
              <a:solidFill>
                <a:schemeClr val="bg1"/>
              </a:solidFill>
            </a:endParaRPr>
          </a:p>
        </p:txBody>
      </p:sp>
      <p:sp>
        <p:nvSpPr>
          <p:cNvPr id="12" name="TextBox 11">
            <a:extLst>
              <a:ext uri="{FF2B5EF4-FFF2-40B4-BE49-F238E27FC236}">
                <a16:creationId xmlns="" xmlns:a16="http://schemas.microsoft.com/office/drawing/2014/main" id="{78067DEE-1BD3-77EE-31FB-FE688C5307FD}"/>
              </a:ext>
            </a:extLst>
          </p:cNvPr>
          <p:cNvSpPr txBox="1"/>
          <p:nvPr/>
        </p:nvSpPr>
        <p:spPr>
          <a:xfrm>
            <a:off x="2162673" y="5870201"/>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2</a:t>
            </a:r>
            <a:endParaRPr lang="en-IN" dirty="0">
              <a:solidFill>
                <a:schemeClr val="bg1"/>
              </a:solidFill>
            </a:endParaRPr>
          </a:p>
        </p:txBody>
      </p:sp>
      <p:sp>
        <p:nvSpPr>
          <p:cNvPr id="13" name="TextBox 12">
            <a:extLst>
              <a:ext uri="{FF2B5EF4-FFF2-40B4-BE49-F238E27FC236}">
                <a16:creationId xmlns="" xmlns:a16="http://schemas.microsoft.com/office/drawing/2014/main" id="{99609FB3-21D9-9D2C-BFEE-BAA0E4C0CFE1}"/>
              </a:ext>
            </a:extLst>
          </p:cNvPr>
          <p:cNvSpPr txBox="1"/>
          <p:nvPr/>
        </p:nvSpPr>
        <p:spPr>
          <a:xfrm>
            <a:off x="7550062" y="2782766"/>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2</a:t>
            </a:r>
            <a:endParaRPr lang="en-IN" dirty="0">
              <a:solidFill>
                <a:schemeClr val="bg1"/>
              </a:solidFill>
            </a:endParaRPr>
          </a:p>
        </p:txBody>
      </p:sp>
      <p:sp>
        <p:nvSpPr>
          <p:cNvPr id="14" name="TextBox 13">
            <a:extLst>
              <a:ext uri="{FF2B5EF4-FFF2-40B4-BE49-F238E27FC236}">
                <a16:creationId xmlns="" xmlns:a16="http://schemas.microsoft.com/office/drawing/2014/main" id="{3C3073AA-7765-E106-1623-B77241AC61A1}"/>
              </a:ext>
            </a:extLst>
          </p:cNvPr>
          <p:cNvSpPr txBox="1"/>
          <p:nvPr/>
        </p:nvSpPr>
        <p:spPr>
          <a:xfrm>
            <a:off x="7674600" y="5954364"/>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3</a:t>
            </a:r>
            <a:endParaRPr lang="en-IN" dirty="0">
              <a:solidFill>
                <a:schemeClr val="bg1"/>
              </a:solidFill>
            </a:endParaRPr>
          </a:p>
        </p:txBody>
      </p:sp>
    </p:spTree>
    <p:extLst>
      <p:ext uri="{BB962C8B-B14F-4D97-AF65-F5344CB8AC3E}">
        <p14:creationId xmlns="" xmlns:p14="http://schemas.microsoft.com/office/powerpoint/2010/main" val="4230079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8CAC29B7-C0A5-5ABD-587E-55397A3D32E0}"/>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21976" y="271181"/>
            <a:ext cx="3836895" cy="2398059"/>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a:extLst>
              <a:ext uri="{FF2B5EF4-FFF2-40B4-BE49-F238E27FC236}">
                <a16:creationId xmlns="" xmlns:a16="http://schemas.microsoft.com/office/drawing/2014/main" id="{4B6E3F0C-6372-3FEB-9747-833EE96FE450}"/>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71020" y="271181"/>
            <a:ext cx="3711389" cy="2319618"/>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a:extLst>
              <a:ext uri="{FF2B5EF4-FFF2-40B4-BE49-F238E27FC236}">
                <a16:creationId xmlns="" xmlns:a16="http://schemas.microsoft.com/office/drawing/2014/main" id="{9AE7099C-172A-EC70-B81D-E4E1B4DCFDD9}"/>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20588" y="3423628"/>
            <a:ext cx="3836894" cy="2398059"/>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a:extLst>
              <a:ext uri="{FF2B5EF4-FFF2-40B4-BE49-F238E27FC236}">
                <a16:creationId xmlns="" xmlns:a16="http://schemas.microsoft.com/office/drawing/2014/main" id="{DF7374AD-46DA-CE81-1E54-75D28CBBBD1E}"/>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55377" y="3423628"/>
            <a:ext cx="3711386" cy="231961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B1ED1500-7D26-6925-55A9-3476135F7F56}"/>
              </a:ext>
            </a:extLst>
          </p:cNvPr>
          <p:cNvSpPr txBox="1"/>
          <p:nvPr/>
        </p:nvSpPr>
        <p:spPr>
          <a:xfrm>
            <a:off x="2448176" y="2825464"/>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4</a:t>
            </a:r>
            <a:endParaRPr lang="en-IN" dirty="0">
              <a:solidFill>
                <a:schemeClr val="bg1"/>
              </a:solidFill>
            </a:endParaRPr>
          </a:p>
        </p:txBody>
      </p:sp>
      <p:sp>
        <p:nvSpPr>
          <p:cNvPr id="5" name="TextBox 4">
            <a:extLst>
              <a:ext uri="{FF2B5EF4-FFF2-40B4-BE49-F238E27FC236}">
                <a16:creationId xmlns="" xmlns:a16="http://schemas.microsoft.com/office/drawing/2014/main" id="{9F50F692-64C8-ADDE-CD17-00994BCAA2A9}"/>
              </a:ext>
            </a:extLst>
          </p:cNvPr>
          <p:cNvSpPr txBox="1"/>
          <p:nvPr/>
        </p:nvSpPr>
        <p:spPr>
          <a:xfrm>
            <a:off x="7970306" y="2739624"/>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endParaRPr>
          </a:p>
        </p:txBody>
      </p:sp>
      <p:sp>
        <p:nvSpPr>
          <p:cNvPr id="6" name="TextBox 5">
            <a:extLst>
              <a:ext uri="{FF2B5EF4-FFF2-40B4-BE49-F238E27FC236}">
                <a16:creationId xmlns="" xmlns:a16="http://schemas.microsoft.com/office/drawing/2014/main" id="{8CD6158E-96F1-B81C-474F-E9FEBA44AFD2}"/>
              </a:ext>
            </a:extLst>
          </p:cNvPr>
          <p:cNvSpPr txBox="1"/>
          <p:nvPr/>
        </p:nvSpPr>
        <p:spPr>
          <a:xfrm>
            <a:off x="2448176" y="5916280"/>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endParaRPr>
          </a:p>
        </p:txBody>
      </p:sp>
      <p:sp>
        <p:nvSpPr>
          <p:cNvPr id="7" name="TextBox 6">
            <a:extLst>
              <a:ext uri="{FF2B5EF4-FFF2-40B4-BE49-F238E27FC236}">
                <a16:creationId xmlns="" xmlns:a16="http://schemas.microsoft.com/office/drawing/2014/main" id="{E12905FD-2068-B83B-1D50-E8ECC72EF02B}"/>
              </a:ext>
            </a:extLst>
          </p:cNvPr>
          <p:cNvSpPr txBox="1"/>
          <p:nvPr/>
        </p:nvSpPr>
        <p:spPr>
          <a:xfrm>
            <a:off x="8102597" y="5821687"/>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endParaRPr>
          </a:p>
        </p:txBody>
      </p:sp>
    </p:spTree>
    <p:extLst>
      <p:ext uri="{BB962C8B-B14F-4D97-AF65-F5344CB8AC3E}">
        <p14:creationId xmlns="" xmlns:p14="http://schemas.microsoft.com/office/powerpoint/2010/main" val="2118848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 xmlns:a16="http://schemas.microsoft.com/office/drawing/2014/main" id="{0A8EFE9C-9C54-3324-5FD7-C5169BC25AC1}"/>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7859" y="346262"/>
            <a:ext cx="3693459" cy="2308412"/>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a:extLst>
              <a:ext uri="{FF2B5EF4-FFF2-40B4-BE49-F238E27FC236}">
                <a16:creationId xmlns="" xmlns:a16="http://schemas.microsoft.com/office/drawing/2014/main" id="{B780F1BA-9C1F-E2EF-ED17-F41F0CAB1F84}"/>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55975" y="346262"/>
            <a:ext cx="3693457" cy="2308411"/>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a:extLst>
              <a:ext uri="{FF2B5EF4-FFF2-40B4-BE49-F238E27FC236}">
                <a16:creationId xmlns="" xmlns:a16="http://schemas.microsoft.com/office/drawing/2014/main" id="{00A8212A-51F7-F066-CDED-5285AE8E0815}"/>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4424" y="3435724"/>
            <a:ext cx="3994674" cy="2496671"/>
          </a:xfrm>
          <a:prstGeom prst="rect">
            <a:avLst/>
          </a:prstGeom>
          <a:noFill/>
          <a:extLst>
            <a:ext uri="{909E8E84-426E-40DD-AFC4-6F175D3DCCD1}">
              <a14:hiddenFill xmlns="" xmlns:a14="http://schemas.microsoft.com/office/drawing/2010/main">
                <a:solidFill>
                  <a:srgbClr val="FFFFFF"/>
                </a:solidFill>
              </a14:hiddenFill>
            </a:ext>
          </a:extLst>
        </p:spPr>
      </p:pic>
      <p:pic>
        <p:nvPicPr>
          <p:cNvPr id="3080" name="Picture 8">
            <a:extLst>
              <a:ext uri="{FF2B5EF4-FFF2-40B4-BE49-F238E27FC236}">
                <a16:creationId xmlns="" xmlns:a16="http://schemas.microsoft.com/office/drawing/2014/main" id="{D13468CD-9CE1-2B6A-C93F-3400BA31B22A}"/>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55975" y="3429000"/>
            <a:ext cx="4005432" cy="250339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4E2FDD2-D4C8-A827-D527-E53DC1FD9DE9}"/>
              </a:ext>
            </a:extLst>
          </p:cNvPr>
          <p:cNvSpPr txBox="1"/>
          <p:nvPr/>
        </p:nvSpPr>
        <p:spPr>
          <a:xfrm>
            <a:off x="2098553" y="2733112"/>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endParaRPr>
          </a:p>
        </p:txBody>
      </p:sp>
      <p:sp>
        <p:nvSpPr>
          <p:cNvPr id="5" name="TextBox 4">
            <a:extLst>
              <a:ext uri="{FF2B5EF4-FFF2-40B4-BE49-F238E27FC236}">
                <a16:creationId xmlns="" xmlns:a16="http://schemas.microsoft.com/office/drawing/2014/main" id="{721CCA61-3E17-7A9E-4A0E-4E8F3B6C419C}"/>
              </a:ext>
            </a:extLst>
          </p:cNvPr>
          <p:cNvSpPr txBox="1"/>
          <p:nvPr/>
        </p:nvSpPr>
        <p:spPr>
          <a:xfrm>
            <a:off x="7934575" y="5943833"/>
            <a:ext cx="1173565"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11</a:t>
            </a:r>
            <a:endParaRPr lang="en-IN" dirty="0">
              <a:solidFill>
                <a:schemeClr val="bg1"/>
              </a:solidFill>
            </a:endParaRPr>
          </a:p>
        </p:txBody>
      </p:sp>
      <p:sp>
        <p:nvSpPr>
          <p:cNvPr id="6" name="TextBox 5">
            <a:extLst>
              <a:ext uri="{FF2B5EF4-FFF2-40B4-BE49-F238E27FC236}">
                <a16:creationId xmlns="" xmlns:a16="http://schemas.microsoft.com/office/drawing/2014/main" id="{0A492EE7-7C54-08F9-9086-EC5ED3AC112F}"/>
              </a:ext>
            </a:extLst>
          </p:cNvPr>
          <p:cNvSpPr txBox="1"/>
          <p:nvPr/>
        </p:nvSpPr>
        <p:spPr>
          <a:xfrm>
            <a:off x="2118766" y="6081009"/>
            <a:ext cx="106598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10</a:t>
            </a:r>
            <a:endParaRPr lang="en-IN" dirty="0">
              <a:solidFill>
                <a:schemeClr val="bg1"/>
              </a:solidFill>
            </a:endParaRPr>
          </a:p>
        </p:txBody>
      </p:sp>
      <p:sp>
        <p:nvSpPr>
          <p:cNvPr id="7" name="TextBox 6">
            <a:extLst>
              <a:ext uri="{FF2B5EF4-FFF2-40B4-BE49-F238E27FC236}">
                <a16:creationId xmlns="" xmlns:a16="http://schemas.microsoft.com/office/drawing/2014/main" id="{9A0F8341-FC20-B8A3-A79D-1A6931E233EE}"/>
              </a:ext>
            </a:extLst>
          </p:cNvPr>
          <p:cNvSpPr txBox="1"/>
          <p:nvPr/>
        </p:nvSpPr>
        <p:spPr>
          <a:xfrm>
            <a:off x="7761938" y="2863564"/>
            <a:ext cx="88152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a:t>
            </a:r>
            <a:r>
              <a:rPr lang="en-IN" b="1" u="sng" dirty="0">
                <a:solidFill>
                  <a:schemeClr val="bg1"/>
                </a:solidFill>
                <a:latin typeface="Times New Roman" panose="02020603050405020304" pitchFamily="18" charset="0"/>
                <a:cs typeface="Times New Roman" panose="02020603050405020304" pitchFamily="18" charset="0"/>
              </a:rPr>
              <a:t>9</a:t>
            </a:r>
            <a:endParaRPr lang="en-IN" dirty="0">
              <a:solidFill>
                <a:schemeClr val="bg1"/>
              </a:solidFill>
            </a:endParaRPr>
          </a:p>
        </p:txBody>
      </p:sp>
    </p:spTree>
    <p:extLst>
      <p:ext uri="{BB962C8B-B14F-4D97-AF65-F5344CB8AC3E}">
        <p14:creationId xmlns="" xmlns:p14="http://schemas.microsoft.com/office/powerpoint/2010/main" val="3799247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 xmlns:a16="http://schemas.microsoft.com/office/drawing/2014/main" id="{69001840-6CD4-144B-AB33-66D19537ED91}"/>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4912" y="346027"/>
            <a:ext cx="3942152" cy="2463846"/>
          </a:xfrm>
          <a:prstGeom prst="rect">
            <a:avLst/>
          </a:prstGeom>
          <a:noFill/>
          <a:extLst>
            <a:ext uri="{909E8E84-426E-40DD-AFC4-6F175D3DCCD1}">
              <a14:hiddenFill xmlns="" xmlns:a14="http://schemas.microsoft.com/office/drawing/2010/main">
                <a:solidFill>
                  <a:srgbClr val="FFFFFF"/>
                </a:solidFill>
              </a14:hiddenFill>
            </a:ext>
          </a:extLst>
        </p:spPr>
      </p:pic>
      <p:pic>
        <p:nvPicPr>
          <p:cNvPr id="4102" name="Picture 6">
            <a:extLst>
              <a:ext uri="{FF2B5EF4-FFF2-40B4-BE49-F238E27FC236}">
                <a16:creationId xmlns="" xmlns:a16="http://schemas.microsoft.com/office/drawing/2014/main" id="{62F3E512-424F-9BCE-A4F0-6FA5EDB27977}"/>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346027"/>
            <a:ext cx="3989818" cy="249363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299707DF-4C1E-736D-C77E-7F8D928B16B0}"/>
              </a:ext>
            </a:extLst>
          </p:cNvPr>
          <p:cNvSpPr txBox="1"/>
          <p:nvPr/>
        </p:nvSpPr>
        <p:spPr>
          <a:xfrm>
            <a:off x="2124256" y="5860402"/>
            <a:ext cx="120045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14 </a:t>
            </a:r>
            <a:endParaRPr lang="en-IN" dirty="0">
              <a:solidFill>
                <a:schemeClr val="bg1"/>
              </a:solidFill>
            </a:endParaRPr>
          </a:p>
        </p:txBody>
      </p:sp>
      <p:sp>
        <p:nvSpPr>
          <p:cNvPr id="5" name="TextBox 4">
            <a:extLst>
              <a:ext uri="{FF2B5EF4-FFF2-40B4-BE49-F238E27FC236}">
                <a16:creationId xmlns="" xmlns:a16="http://schemas.microsoft.com/office/drawing/2014/main" id="{6ECFFEB4-0A62-1EED-83B9-CA249E095269}"/>
              </a:ext>
            </a:extLst>
          </p:cNvPr>
          <p:cNvSpPr txBox="1"/>
          <p:nvPr/>
        </p:nvSpPr>
        <p:spPr>
          <a:xfrm>
            <a:off x="7550331" y="2923615"/>
            <a:ext cx="1100466"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13</a:t>
            </a:r>
            <a:endParaRPr lang="en-IN" dirty="0">
              <a:solidFill>
                <a:schemeClr val="bg1"/>
              </a:solidFill>
            </a:endParaRPr>
          </a:p>
        </p:txBody>
      </p:sp>
      <p:pic>
        <p:nvPicPr>
          <p:cNvPr id="7" name="Picture 6">
            <a:extLst>
              <a:ext uri="{FF2B5EF4-FFF2-40B4-BE49-F238E27FC236}">
                <a16:creationId xmlns="" xmlns:a16="http://schemas.microsoft.com/office/drawing/2014/main" id="{0402A074-0A42-0643-6D73-C620333786CB}"/>
              </a:ext>
            </a:extLst>
          </p:cNvPr>
          <p:cNvPicPr>
            <a:picLocks noChangeAspect="1"/>
          </p:cNvPicPr>
          <p:nvPr/>
        </p:nvPicPr>
        <p:blipFill>
          <a:blip r:embed="rId4" cstate="print"/>
          <a:stretch>
            <a:fillRect/>
          </a:stretch>
        </p:blipFill>
        <p:spPr>
          <a:xfrm>
            <a:off x="904912" y="3621639"/>
            <a:ext cx="3873276" cy="2178718"/>
          </a:xfrm>
          <a:prstGeom prst="rect">
            <a:avLst/>
          </a:prstGeom>
        </p:spPr>
      </p:pic>
      <p:sp>
        <p:nvSpPr>
          <p:cNvPr id="12" name="TextBox 11">
            <a:extLst>
              <a:ext uri="{FF2B5EF4-FFF2-40B4-BE49-F238E27FC236}">
                <a16:creationId xmlns="" xmlns:a16="http://schemas.microsoft.com/office/drawing/2014/main" id="{7442E0BC-6F21-A928-A7B1-203AF58F4FBE}"/>
              </a:ext>
            </a:extLst>
          </p:cNvPr>
          <p:cNvSpPr txBox="1"/>
          <p:nvPr/>
        </p:nvSpPr>
        <p:spPr>
          <a:xfrm>
            <a:off x="2275758" y="3031090"/>
            <a:ext cx="1200459" cy="369332"/>
          </a:xfrm>
          <a:prstGeom prst="rect">
            <a:avLst/>
          </a:prstGeom>
          <a:noFill/>
        </p:spPr>
        <p:txBody>
          <a:bodyPr wrap="square">
            <a:spAutoFit/>
          </a:bodyPr>
          <a:lstStyle/>
          <a:p>
            <a:r>
              <a:rPr lang="en-IN" sz="1800" b="1" u="sng" dirty="0">
                <a:solidFill>
                  <a:schemeClr val="bg1"/>
                </a:solidFill>
                <a:latin typeface="Times New Roman" panose="02020603050405020304" pitchFamily="18" charset="0"/>
                <a:cs typeface="Times New Roman" panose="02020603050405020304" pitchFamily="18" charset="0"/>
              </a:rPr>
              <a:t>Step 12 </a:t>
            </a:r>
            <a:endParaRPr lang="en-IN" dirty="0">
              <a:solidFill>
                <a:schemeClr val="bg1"/>
              </a:solidFill>
            </a:endParaRPr>
          </a:p>
        </p:txBody>
      </p:sp>
    </p:spTree>
    <p:extLst>
      <p:ext uri="{BB962C8B-B14F-4D97-AF65-F5344CB8AC3E}">
        <p14:creationId xmlns="" xmlns:p14="http://schemas.microsoft.com/office/powerpoint/2010/main" val="494115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46447268-6BD5-612B-CCAC-93C8E7EE1006}"/>
              </a:ext>
            </a:extLst>
          </p:cNvPr>
          <p:cNvSpPr txBox="1"/>
          <p:nvPr/>
        </p:nvSpPr>
        <p:spPr>
          <a:xfrm>
            <a:off x="2321859" y="401467"/>
            <a:ext cx="11348270" cy="523220"/>
          </a:xfrm>
          <a:prstGeom prst="rect">
            <a:avLst/>
          </a:prstGeom>
          <a:noFill/>
        </p:spPr>
        <p:txBody>
          <a:bodyPr wrap="square">
            <a:spAutoFit/>
          </a:bodyPr>
          <a:lstStyle/>
          <a:p>
            <a:pPr algn="l"/>
            <a:r>
              <a:rPr lang="en-US" sz="2800" b="1" i="0" dirty="0">
                <a:solidFill>
                  <a:schemeClr val="tx1">
                    <a:lumMod val="95000"/>
                  </a:schemeClr>
                </a:solidFill>
                <a:effectLst/>
                <a:latin typeface="Times New Roman" panose="02020603050405020304" pitchFamily="18" charset="0"/>
                <a:cs typeface="Times New Roman" panose="02020603050405020304" pitchFamily="18" charset="0"/>
              </a:rPr>
              <a:t>AWS Identity and Access Management (IAM)</a:t>
            </a:r>
          </a:p>
        </p:txBody>
      </p:sp>
      <p:sp>
        <p:nvSpPr>
          <p:cNvPr id="10" name="TextBox 9">
            <a:extLst>
              <a:ext uri="{FF2B5EF4-FFF2-40B4-BE49-F238E27FC236}">
                <a16:creationId xmlns="" xmlns:a16="http://schemas.microsoft.com/office/drawing/2014/main" id="{9B30D18D-CFE1-84B0-CF7A-AC8958CCB63C}"/>
              </a:ext>
            </a:extLst>
          </p:cNvPr>
          <p:cNvSpPr txBox="1"/>
          <p:nvPr/>
        </p:nvSpPr>
        <p:spPr>
          <a:xfrm>
            <a:off x="877970" y="1173818"/>
            <a:ext cx="10335638" cy="1323439"/>
          </a:xfrm>
          <a:prstGeom prst="rect">
            <a:avLst/>
          </a:prstGeom>
          <a:noFill/>
        </p:spPr>
        <p:txBody>
          <a:bodyPr wrap="square">
            <a:spAutoFit/>
          </a:bodyPr>
          <a:lstStyle/>
          <a:p>
            <a:pPr algn="l"/>
            <a:r>
              <a:rPr lang="en-US" sz="2000" b="1" i="0" dirty="0">
                <a:solidFill>
                  <a:schemeClr val="tx1">
                    <a:lumMod val="95000"/>
                  </a:schemeClr>
                </a:solidFill>
                <a:effectLst/>
                <a:latin typeface="Times New Roman" panose="02020603050405020304" pitchFamily="18" charset="0"/>
                <a:cs typeface="Times New Roman" panose="02020603050405020304" pitchFamily="18" charset="0"/>
              </a:rPr>
              <a:t>AWS Identity and Access Management (IAM)</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is a web service that enables Amazon Web Services (AWS) customers to manage users and user permissions in AWS. With IAM, you can centrally manage </a:t>
            </a:r>
            <a:r>
              <a:rPr lang="en-US" sz="2000" b="1" i="0" dirty="0">
                <a:solidFill>
                  <a:schemeClr val="tx1">
                    <a:lumMod val="95000"/>
                  </a:schemeClr>
                </a:solidFill>
                <a:effectLst/>
                <a:latin typeface="Times New Roman" panose="02020603050405020304" pitchFamily="18" charset="0"/>
                <a:cs typeface="Times New Roman" panose="02020603050405020304" pitchFamily="18" charset="0"/>
              </a:rPr>
              <a:t>users</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sz="2000" b="1" i="0" dirty="0">
                <a:solidFill>
                  <a:schemeClr val="tx1">
                    <a:lumMod val="95000"/>
                  </a:schemeClr>
                </a:solidFill>
                <a:effectLst/>
                <a:latin typeface="Times New Roman" panose="02020603050405020304" pitchFamily="18" charset="0"/>
                <a:cs typeface="Times New Roman" panose="02020603050405020304" pitchFamily="18" charset="0"/>
              </a:rPr>
              <a:t>security credentials</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such as access keys, and </a:t>
            </a:r>
            <a:r>
              <a:rPr lang="en-US" sz="2000" b="1" i="0" dirty="0">
                <a:solidFill>
                  <a:schemeClr val="tx1">
                    <a:lumMod val="95000"/>
                  </a:schemeClr>
                </a:solidFill>
                <a:effectLst/>
                <a:latin typeface="Times New Roman" panose="02020603050405020304" pitchFamily="18" charset="0"/>
                <a:cs typeface="Times New Roman" panose="02020603050405020304" pitchFamily="18" charset="0"/>
              </a:rPr>
              <a:t>permissions</a:t>
            </a:r>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 that control which AWS resources users can access.</a:t>
            </a:r>
          </a:p>
        </p:txBody>
      </p:sp>
      <p:pic>
        <p:nvPicPr>
          <p:cNvPr id="14" name="Picture 13">
            <a:extLst>
              <a:ext uri="{FF2B5EF4-FFF2-40B4-BE49-F238E27FC236}">
                <a16:creationId xmlns="" xmlns:a16="http://schemas.microsoft.com/office/drawing/2014/main" id="{99AA2233-994A-46E6-4038-A4597BABB6B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2207" t="32908" r="14388" b="16454"/>
          <a:stretch/>
        </p:blipFill>
        <p:spPr>
          <a:xfrm>
            <a:off x="1497106" y="2822279"/>
            <a:ext cx="8953930" cy="3335481"/>
          </a:xfrm>
          <a:prstGeom prst="rect">
            <a:avLst/>
          </a:prstGeom>
        </p:spPr>
      </p:pic>
    </p:spTree>
    <p:extLst>
      <p:ext uri="{BB962C8B-B14F-4D97-AF65-F5344CB8AC3E}">
        <p14:creationId xmlns="" xmlns:p14="http://schemas.microsoft.com/office/powerpoint/2010/main" val="582004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0B89320-2DA3-17A1-E70A-E704E5995E0C}"/>
              </a:ext>
            </a:extLst>
          </p:cNvPr>
          <p:cNvSpPr txBox="1"/>
          <p:nvPr/>
        </p:nvSpPr>
        <p:spPr>
          <a:xfrm>
            <a:off x="452887" y="401129"/>
            <a:ext cx="11072004" cy="1815882"/>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CREATING A VPC SECURITY GROUP </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Step 1: Choose to create a security group and in this choose the security group name to a web security group, have a description as enable HTTP access and choose </a:t>
            </a:r>
            <a:r>
              <a:rPr lang="en-IN" dirty="0" err="1">
                <a:solidFill>
                  <a:schemeClr val="bg1"/>
                </a:solidFill>
                <a:latin typeface="Times New Roman" panose="02020603050405020304" pitchFamily="18" charset="0"/>
                <a:cs typeface="Times New Roman" panose="02020603050405020304" pitchFamily="18" charset="0"/>
              </a:rPr>
              <a:t>vpc</a:t>
            </a:r>
            <a:r>
              <a:rPr lang="en-IN" dirty="0">
                <a:solidFill>
                  <a:schemeClr val="bg1"/>
                </a:solidFill>
                <a:latin typeface="Times New Roman" panose="02020603050405020304" pitchFamily="18" charset="0"/>
                <a:cs typeface="Times New Roman" panose="02020603050405020304" pitchFamily="18" charset="0"/>
              </a:rPr>
              <a:t> to lab-</a:t>
            </a:r>
            <a:r>
              <a:rPr lang="en-IN" dirty="0" err="1">
                <a:solidFill>
                  <a:schemeClr val="bg1"/>
                </a:solidFill>
                <a:latin typeface="Times New Roman" panose="02020603050405020304" pitchFamily="18" charset="0"/>
                <a:cs typeface="Times New Roman" panose="02020603050405020304" pitchFamily="18" charset="0"/>
              </a:rPr>
              <a:t>vpc</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Step 2: In inbound rules choose to add rule and then in this chosen type to HTTP, source to Anywhere ipv4 and description to permit web requests </a:t>
            </a:r>
          </a:p>
        </p:txBody>
      </p:sp>
      <p:pic>
        <p:nvPicPr>
          <p:cNvPr id="5" name="Picture 4">
            <a:extLst>
              <a:ext uri="{FF2B5EF4-FFF2-40B4-BE49-F238E27FC236}">
                <a16:creationId xmlns="" xmlns:a16="http://schemas.microsoft.com/office/drawing/2014/main" id="{C7C41D6B-6B12-27C0-0032-42DF30CE4E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87046" y="2737247"/>
            <a:ext cx="3732864" cy="2989053"/>
          </a:xfrm>
          <a:prstGeom prst="rect">
            <a:avLst/>
          </a:prstGeom>
        </p:spPr>
      </p:pic>
      <p:pic>
        <p:nvPicPr>
          <p:cNvPr id="7" name="Picture 6">
            <a:extLst>
              <a:ext uri="{FF2B5EF4-FFF2-40B4-BE49-F238E27FC236}">
                <a16:creationId xmlns="" xmlns:a16="http://schemas.microsoft.com/office/drawing/2014/main" id="{6A012829-7F37-67E3-8C68-78635A6A5D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31798" y="2737247"/>
            <a:ext cx="3732864" cy="2989054"/>
          </a:xfrm>
          <a:prstGeom prst="rect">
            <a:avLst/>
          </a:prstGeom>
        </p:spPr>
      </p:pic>
      <p:pic>
        <p:nvPicPr>
          <p:cNvPr id="9" name="Picture 8">
            <a:extLst>
              <a:ext uri="{FF2B5EF4-FFF2-40B4-BE49-F238E27FC236}">
                <a16:creationId xmlns="" xmlns:a16="http://schemas.microsoft.com/office/drawing/2014/main" id="{3CA18124-FEC0-1149-786B-CB109BA4B36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058420" y="2737247"/>
            <a:ext cx="3732865" cy="2989054"/>
          </a:xfrm>
          <a:prstGeom prst="rect">
            <a:avLst/>
          </a:prstGeom>
        </p:spPr>
      </p:pic>
    </p:spTree>
    <p:extLst>
      <p:ext uri="{BB962C8B-B14F-4D97-AF65-F5344CB8AC3E}">
        <p14:creationId xmlns="" xmlns:p14="http://schemas.microsoft.com/office/powerpoint/2010/main" val="2209601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EE845AF-4C73-4D8F-2242-3FB87F14D7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39905" y="2096664"/>
            <a:ext cx="4244527" cy="2663291"/>
          </a:xfrm>
          <a:prstGeom prst="rect">
            <a:avLst/>
          </a:prstGeom>
        </p:spPr>
      </p:pic>
      <p:sp>
        <p:nvSpPr>
          <p:cNvPr id="8" name="TextBox 7">
            <a:extLst>
              <a:ext uri="{FF2B5EF4-FFF2-40B4-BE49-F238E27FC236}">
                <a16:creationId xmlns="" xmlns:a16="http://schemas.microsoft.com/office/drawing/2014/main" id="{E5CEE4F9-5D1A-DA03-353B-0647CB13ADAD}"/>
              </a:ext>
            </a:extLst>
          </p:cNvPr>
          <p:cNvSpPr txBox="1"/>
          <p:nvPr/>
        </p:nvSpPr>
        <p:spPr>
          <a:xfrm>
            <a:off x="2238205" y="572755"/>
            <a:ext cx="11142082" cy="584775"/>
          </a:xfrm>
          <a:prstGeom prst="rect">
            <a:avLst/>
          </a:prstGeom>
          <a:noFill/>
        </p:spPr>
        <p:txBody>
          <a:bodyPr wrap="square">
            <a:spAutoFit/>
          </a:bodyPr>
          <a:lstStyle/>
          <a:p>
            <a:pPr algn="l"/>
            <a:r>
              <a:rPr lang="en-US" sz="3200" b="0" i="0" dirty="0">
                <a:solidFill>
                  <a:schemeClr val="tx1">
                    <a:lumMod val="95000"/>
                  </a:schemeClr>
                </a:solidFill>
                <a:effectLst/>
                <a:latin typeface="Times New Roman" panose="02020603050405020304" pitchFamily="18" charset="0"/>
                <a:cs typeface="Times New Roman" panose="02020603050405020304" pitchFamily="18" charset="0"/>
              </a:rPr>
              <a:t>Steps to create IAM User and User Groups</a:t>
            </a:r>
          </a:p>
        </p:txBody>
      </p:sp>
      <p:sp>
        <p:nvSpPr>
          <p:cNvPr id="10" name="TextBox 9">
            <a:extLst>
              <a:ext uri="{FF2B5EF4-FFF2-40B4-BE49-F238E27FC236}">
                <a16:creationId xmlns="" xmlns:a16="http://schemas.microsoft.com/office/drawing/2014/main" id="{4714EA9E-CC5D-24E7-0A30-6EA603A82428}"/>
              </a:ext>
            </a:extLst>
          </p:cNvPr>
          <p:cNvSpPr txBox="1"/>
          <p:nvPr/>
        </p:nvSpPr>
        <p:spPr>
          <a:xfrm>
            <a:off x="371814" y="1646486"/>
            <a:ext cx="6712084" cy="369332"/>
          </a:xfrm>
          <a:prstGeom prst="rect">
            <a:avLst/>
          </a:prstGeom>
          <a:noFill/>
        </p:spPr>
        <p:txBody>
          <a:bodyPr wrap="square">
            <a:spAutoFit/>
          </a:bodyPr>
          <a:lstStyle/>
          <a:p>
            <a:pPr algn="l">
              <a:buFont typeface="+mj-lt"/>
              <a:buAutoNum type="arabicPeriod"/>
            </a:pPr>
            <a:r>
              <a:rPr lang="en-US" b="0" i="0" dirty="0">
                <a:solidFill>
                  <a:schemeClr val="tx1">
                    <a:lumMod val="95000"/>
                  </a:schemeClr>
                </a:solidFill>
                <a:effectLst/>
                <a:latin typeface="Times New Roman" panose="02020603050405020304" pitchFamily="18" charset="0"/>
                <a:cs typeface="Times New Roman" panose="02020603050405020304" pitchFamily="18" charset="0"/>
              </a:rPr>
              <a:t>On the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Console Home</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page, select the IAM service</a:t>
            </a:r>
            <a:r>
              <a:rPr lang="en-US" sz="1600" b="0" i="0" dirty="0">
                <a:solidFill>
                  <a:schemeClr val="tx1">
                    <a:lumMod val="95000"/>
                  </a:schemeClr>
                </a:solidFill>
                <a:effectLst/>
                <a:latin typeface="Times New Roman" panose="02020603050405020304" pitchFamily="18" charset="0"/>
                <a:cs typeface="Times New Roman" panose="02020603050405020304" pitchFamily="18" charset="0"/>
              </a:rPr>
              <a:t>.</a:t>
            </a:r>
          </a:p>
        </p:txBody>
      </p:sp>
      <p:pic>
        <p:nvPicPr>
          <p:cNvPr id="11" name="Picture 10">
            <a:extLst>
              <a:ext uri="{FF2B5EF4-FFF2-40B4-BE49-F238E27FC236}">
                <a16:creationId xmlns="" xmlns:a16="http://schemas.microsoft.com/office/drawing/2014/main" id="{EF05B2E3-B457-2DDE-B772-4D8415FD22D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88063" y="2030628"/>
            <a:ext cx="4570219" cy="2811555"/>
          </a:xfrm>
          <a:prstGeom prst="rect">
            <a:avLst/>
          </a:prstGeom>
        </p:spPr>
      </p:pic>
      <p:sp>
        <p:nvSpPr>
          <p:cNvPr id="13" name="TextBox 12">
            <a:extLst>
              <a:ext uri="{FF2B5EF4-FFF2-40B4-BE49-F238E27FC236}">
                <a16:creationId xmlns="" xmlns:a16="http://schemas.microsoft.com/office/drawing/2014/main" id="{07030A88-1667-7D67-FE3D-E54705091739}"/>
              </a:ext>
            </a:extLst>
          </p:cNvPr>
          <p:cNvSpPr txBox="1"/>
          <p:nvPr/>
        </p:nvSpPr>
        <p:spPr>
          <a:xfrm>
            <a:off x="5979268" y="1646486"/>
            <a:ext cx="6712084" cy="369332"/>
          </a:xfrm>
          <a:prstGeom prst="rect">
            <a:avLst/>
          </a:prstGeom>
          <a:noFill/>
        </p:spPr>
        <p:txBody>
          <a:bodyPr wrap="square">
            <a:spAutoFit/>
          </a:bodyPr>
          <a:lstStyle/>
          <a:p>
            <a:pPr algn="l"/>
            <a:r>
              <a:rPr lang="en-US" sz="1800" b="0" i="0" dirty="0">
                <a:solidFill>
                  <a:schemeClr val="tx1">
                    <a:lumMod val="95000"/>
                  </a:schemeClr>
                </a:solidFill>
                <a:effectLst/>
                <a:latin typeface="Amazon Ember"/>
              </a:rPr>
              <a:t>2</a:t>
            </a:r>
            <a:r>
              <a:rPr lang="en-US" sz="1800" b="0" i="0" dirty="0">
                <a:solidFill>
                  <a:schemeClr val="tx1">
                    <a:lumMod val="95000"/>
                  </a:schemeClr>
                </a:solidFill>
                <a:effectLst/>
                <a:latin typeface="Times New Roman" panose="02020603050405020304" pitchFamily="18" charset="0"/>
                <a:cs typeface="Times New Roman" panose="02020603050405020304" pitchFamily="18" charset="0"/>
              </a:rPr>
              <a:t>.In the navigation pane, select </a:t>
            </a:r>
            <a:r>
              <a:rPr lang="en-US" sz="1800" b="1" i="0" dirty="0">
                <a:solidFill>
                  <a:schemeClr val="tx1">
                    <a:lumMod val="95000"/>
                  </a:schemeClr>
                </a:solidFill>
                <a:effectLst/>
                <a:latin typeface="Times New Roman" panose="02020603050405020304" pitchFamily="18" charset="0"/>
                <a:cs typeface="Times New Roman" panose="02020603050405020304" pitchFamily="18" charset="0"/>
              </a:rPr>
              <a:t>Users</a:t>
            </a:r>
            <a:r>
              <a:rPr lang="en-US" sz="1800" b="0" i="0" dirty="0">
                <a:solidFill>
                  <a:schemeClr val="tx1">
                    <a:lumMod val="95000"/>
                  </a:schemeClr>
                </a:solidFill>
                <a:effectLst/>
                <a:latin typeface="Times New Roman" panose="02020603050405020304" pitchFamily="18" charset="0"/>
                <a:cs typeface="Times New Roman" panose="02020603050405020304" pitchFamily="18" charset="0"/>
              </a:rPr>
              <a:t> and then select </a:t>
            </a:r>
            <a:r>
              <a:rPr lang="en-US" sz="1800" b="1" i="0" dirty="0">
                <a:solidFill>
                  <a:schemeClr val="tx1">
                    <a:lumMod val="95000"/>
                  </a:schemeClr>
                </a:solidFill>
                <a:effectLst/>
                <a:latin typeface="Times New Roman" panose="02020603050405020304" pitchFamily="18" charset="0"/>
                <a:cs typeface="Times New Roman" panose="02020603050405020304" pitchFamily="18" charset="0"/>
              </a:rPr>
              <a:t>Add users</a:t>
            </a:r>
            <a:r>
              <a:rPr lang="en-US" sz="1800" b="0" i="0" dirty="0">
                <a:solidFill>
                  <a:schemeClr val="tx1">
                    <a:lumMod val="95000"/>
                  </a:schemeClr>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89119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116E2C94-1E30-B046-285E-2E7581EF1FCB}"/>
              </a:ext>
            </a:extLst>
          </p:cNvPr>
          <p:cNvSpPr txBox="1"/>
          <p:nvPr/>
        </p:nvSpPr>
        <p:spPr>
          <a:xfrm>
            <a:off x="197795" y="570313"/>
            <a:ext cx="6096001" cy="1754326"/>
          </a:xfrm>
          <a:prstGeom prst="rect">
            <a:avLst/>
          </a:prstGeom>
          <a:noFill/>
        </p:spPr>
        <p:txBody>
          <a:bodyPr wrap="square">
            <a:spAutoFit/>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3.For Username, enter </a:t>
            </a:r>
            <a:r>
              <a:rPr lang="en-US" b="0" i="0" dirty="0" err="1">
                <a:solidFill>
                  <a:schemeClr val="bg1"/>
                </a:solidFill>
                <a:effectLst/>
                <a:latin typeface="Times New Roman" panose="02020603050405020304" pitchFamily="18" charset="0"/>
                <a:cs typeface="Times New Roman" panose="02020603050405020304" pitchFamily="18" charset="0"/>
              </a:rPr>
              <a:t>EmergencyAccess</a:t>
            </a:r>
            <a:r>
              <a:rPr lang="en-US" b="0" i="0" dirty="0">
                <a:solidFill>
                  <a:schemeClr val="bg1"/>
                </a:solidFill>
                <a:effectLst/>
                <a:latin typeface="Times New Roman" panose="02020603050405020304" pitchFamily="18" charset="0"/>
                <a:cs typeface="Times New Roman" panose="02020603050405020304" pitchFamily="18" charset="0"/>
              </a:rPr>
              <a:t> and ,Select the check box next to </a:t>
            </a:r>
            <a:r>
              <a:rPr lang="en-US" b="1" i="0" dirty="0">
                <a:solidFill>
                  <a:schemeClr val="bg1"/>
                </a:solidFill>
                <a:effectLst/>
                <a:latin typeface="Times New Roman" panose="02020603050405020304" pitchFamily="18" charset="0"/>
                <a:cs typeface="Times New Roman" panose="02020603050405020304" pitchFamily="18" charset="0"/>
              </a:rPr>
              <a:t>Provide user access to the AWS Management Console– </a:t>
            </a:r>
            <a:r>
              <a:rPr lang="en-US" b="1" i="1" dirty="0">
                <a:solidFill>
                  <a:schemeClr val="bg1"/>
                </a:solidFill>
                <a:effectLst/>
                <a:latin typeface="Times New Roman" panose="02020603050405020304" pitchFamily="18" charset="0"/>
                <a:cs typeface="Times New Roman" panose="02020603050405020304" pitchFamily="18" charset="0"/>
              </a:rPr>
              <a:t>optional</a:t>
            </a:r>
            <a:r>
              <a:rPr lang="en-US" b="0" i="0" dirty="0">
                <a:solidFill>
                  <a:schemeClr val="bg1"/>
                </a:solidFill>
                <a:effectLst/>
                <a:latin typeface="Times New Roman" panose="02020603050405020304" pitchFamily="18" charset="0"/>
                <a:cs typeface="Times New Roman" panose="02020603050405020304" pitchFamily="18" charset="0"/>
              </a:rPr>
              <a:t> and then choose </a:t>
            </a:r>
            <a:r>
              <a:rPr lang="en-US" b="1" i="0" dirty="0">
                <a:solidFill>
                  <a:schemeClr val="bg1"/>
                </a:solidFill>
                <a:effectLst/>
                <a:latin typeface="Times New Roman" panose="02020603050405020304" pitchFamily="18" charset="0"/>
                <a:cs typeface="Times New Roman" panose="02020603050405020304" pitchFamily="18" charset="0"/>
              </a:rPr>
              <a:t>I want to create an IAM user</a:t>
            </a:r>
            <a:r>
              <a:rPr lang="en-US" b="0" i="0" dirty="0">
                <a:solidFill>
                  <a:schemeClr val="bg1"/>
                </a:solidFill>
                <a:effectLst/>
                <a:latin typeface="Times New Roman" panose="02020603050405020304" pitchFamily="18" charset="0"/>
                <a:cs typeface="Times New Roman" panose="02020603050405020304" pitchFamily="18" charset="0"/>
              </a:rPr>
              <a:t>.</a:t>
            </a:r>
          </a:p>
          <a:p>
            <a:pPr algn="l"/>
            <a:r>
              <a:rPr lang="en-US" b="0" i="0" dirty="0">
                <a:solidFill>
                  <a:schemeClr val="bg1"/>
                </a:solidFill>
                <a:effectLst/>
                <a:latin typeface="Times New Roman" panose="02020603050405020304" pitchFamily="18" charset="0"/>
                <a:cs typeface="Times New Roman" panose="02020603050405020304" pitchFamily="18" charset="0"/>
              </a:rPr>
              <a:t>4.Under </a:t>
            </a:r>
            <a:r>
              <a:rPr lang="en-US" b="1" i="0" dirty="0">
                <a:solidFill>
                  <a:schemeClr val="bg1"/>
                </a:solidFill>
                <a:effectLst/>
                <a:latin typeface="Times New Roman" panose="02020603050405020304" pitchFamily="18" charset="0"/>
                <a:cs typeface="Times New Roman" panose="02020603050405020304" pitchFamily="18" charset="0"/>
              </a:rPr>
              <a:t>Console password</a:t>
            </a:r>
            <a:r>
              <a:rPr lang="en-US" b="0" i="0" dirty="0">
                <a:solidFill>
                  <a:schemeClr val="bg1"/>
                </a:solidFill>
                <a:effectLst/>
                <a:latin typeface="Times New Roman" panose="02020603050405020304" pitchFamily="18" charset="0"/>
                <a:cs typeface="Times New Roman" panose="02020603050405020304" pitchFamily="18" charset="0"/>
              </a:rPr>
              <a:t>, select </a:t>
            </a:r>
            <a:r>
              <a:rPr lang="en-US" b="1" i="0" dirty="0">
                <a:solidFill>
                  <a:schemeClr val="bg1"/>
                </a:solidFill>
                <a:effectLst/>
                <a:latin typeface="Times New Roman" panose="02020603050405020304" pitchFamily="18" charset="0"/>
                <a:cs typeface="Times New Roman" panose="02020603050405020304" pitchFamily="18" charset="0"/>
              </a:rPr>
              <a:t>Custom Password </a:t>
            </a:r>
            <a:r>
              <a:rPr lang="en-US" i="0" dirty="0">
                <a:solidFill>
                  <a:schemeClr val="bg1"/>
                </a:solidFill>
                <a:effectLst/>
                <a:latin typeface="Times New Roman" panose="02020603050405020304" pitchFamily="18" charset="0"/>
                <a:cs typeface="Times New Roman" panose="02020603050405020304" pitchFamily="18" charset="0"/>
              </a:rPr>
              <a:t>and create your own password.</a:t>
            </a:r>
          </a:p>
        </p:txBody>
      </p:sp>
      <p:pic>
        <p:nvPicPr>
          <p:cNvPr id="7" name="Picture 6">
            <a:extLst>
              <a:ext uri="{FF2B5EF4-FFF2-40B4-BE49-F238E27FC236}">
                <a16:creationId xmlns="" xmlns:a16="http://schemas.microsoft.com/office/drawing/2014/main" id="{65092F7D-36A0-1F8B-1271-127A9D58D7C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06957" y="2633081"/>
            <a:ext cx="4301306" cy="2527873"/>
          </a:xfrm>
          <a:prstGeom prst="rect">
            <a:avLst/>
          </a:prstGeom>
        </p:spPr>
      </p:pic>
      <p:sp>
        <p:nvSpPr>
          <p:cNvPr id="11" name="TextBox 10">
            <a:extLst>
              <a:ext uri="{FF2B5EF4-FFF2-40B4-BE49-F238E27FC236}">
                <a16:creationId xmlns="" xmlns:a16="http://schemas.microsoft.com/office/drawing/2014/main" id="{DEE9D6ED-50E4-0FEF-14B6-145BB2F6616F}"/>
              </a:ext>
            </a:extLst>
          </p:cNvPr>
          <p:cNvSpPr txBox="1"/>
          <p:nvPr/>
        </p:nvSpPr>
        <p:spPr>
          <a:xfrm>
            <a:off x="6598598" y="635457"/>
            <a:ext cx="5593402" cy="923330"/>
          </a:xfrm>
          <a:prstGeom prst="rect">
            <a:avLst/>
          </a:prstGeom>
          <a:noFill/>
        </p:spPr>
        <p:txBody>
          <a:bodyPr wrap="square">
            <a:spAutoFit/>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5. Clear the check box next to </a:t>
            </a:r>
            <a:r>
              <a:rPr lang="en-US" b="1" i="0" dirty="0">
                <a:solidFill>
                  <a:schemeClr val="bg1"/>
                </a:solidFill>
                <a:effectLst/>
                <a:latin typeface="Times New Roman" panose="02020603050405020304" pitchFamily="18" charset="0"/>
                <a:cs typeface="Times New Roman" panose="02020603050405020304" pitchFamily="18" charset="0"/>
              </a:rPr>
              <a:t>User must create a new password at next sign-in (recommended)</a:t>
            </a:r>
            <a:r>
              <a:rPr lang="en-US" b="0" i="0" dirty="0">
                <a:solidFill>
                  <a:schemeClr val="bg1"/>
                </a:solidFill>
                <a:effectLst/>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Then click on </a:t>
            </a:r>
            <a:r>
              <a:rPr lang="en-US" b="1" dirty="0">
                <a:solidFill>
                  <a:schemeClr val="bg1"/>
                </a:solidFill>
                <a:latin typeface="Times New Roman" panose="02020603050405020304" pitchFamily="18" charset="0"/>
                <a:cs typeface="Times New Roman" panose="02020603050405020304" pitchFamily="18" charset="0"/>
              </a:rPr>
              <a:t>Next.</a:t>
            </a:r>
            <a:endParaRPr lang="en-US" b="1" i="0" dirty="0">
              <a:solidFill>
                <a:schemeClr val="bg1"/>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F111AD2F-9648-B620-4568-47DE65CD3EA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95449" y="2651760"/>
            <a:ext cx="4611134" cy="2509772"/>
          </a:xfrm>
          <a:prstGeom prst="rect">
            <a:avLst/>
          </a:prstGeom>
        </p:spPr>
      </p:pic>
    </p:spTree>
    <p:extLst>
      <p:ext uri="{BB962C8B-B14F-4D97-AF65-F5344CB8AC3E}">
        <p14:creationId xmlns="" xmlns:p14="http://schemas.microsoft.com/office/powerpoint/2010/main" val="2294981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4F9FF3-F75C-1808-9E50-055BF0682D57}"/>
              </a:ext>
            </a:extLst>
          </p:cNvPr>
          <p:cNvSpPr txBox="1"/>
          <p:nvPr/>
        </p:nvSpPr>
        <p:spPr>
          <a:xfrm>
            <a:off x="369867" y="1328896"/>
            <a:ext cx="6014721" cy="1477328"/>
          </a:xfrm>
          <a:prstGeom prst="rect">
            <a:avLst/>
          </a:prstGeom>
          <a:noFill/>
        </p:spPr>
        <p:txBody>
          <a:bodyPr wrap="square">
            <a:spAutoFit/>
          </a:bodyPr>
          <a:lstStyle/>
          <a:p>
            <a:pPr algn="l"/>
            <a:r>
              <a:rPr lang="en-US" b="0" i="0" dirty="0">
                <a:solidFill>
                  <a:schemeClr val="tx1">
                    <a:lumMod val="95000"/>
                  </a:schemeClr>
                </a:solidFill>
                <a:effectLst/>
                <a:latin typeface="Times New Roman" panose="02020603050405020304" pitchFamily="18" charset="0"/>
                <a:cs typeface="Times New Roman" panose="02020603050405020304" pitchFamily="18" charset="0"/>
              </a:rPr>
              <a:t>6. On the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Set permissions</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page, under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Permissions options</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select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Add user to group</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Then, under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User groups</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select </a:t>
            </a:r>
            <a:r>
              <a:rPr lang="en-US" b="1" i="0" dirty="0">
                <a:solidFill>
                  <a:schemeClr val="tx1">
                    <a:lumMod val="95000"/>
                  </a:schemeClr>
                </a:solidFill>
                <a:effectLst/>
                <a:latin typeface="Times New Roman" panose="02020603050405020304" pitchFamily="18" charset="0"/>
                <a:cs typeface="Times New Roman" panose="02020603050405020304" pitchFamily="18" charset="0"/>
              </a:rPr>
              <a:t>Create group</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a:t>
            </a:r>
          </a:p>
          <a:p>
            <a:r>
              <a:rPr lang="en-US" dirty="0"/>
              <a:t/>
            </a:r>
            <a:br>
              <a:rPr lang="en-US" dirty="0"/>
            </a:br>
            <a:endParaRPr lang="en-IN" dirty="0"/>
          </a:p>
        </p:txBody>
      </p:sp>
      <p:pic>
        <p:nvPicPr>
          <p:cNvPr id="8" name="Picture 7">
            <a:extLst>
              <a:ext uri="{FF2B5EF4-FFF2-40B4-BE49-F238E27FC236}">
                <a16:creationId xmlns="" xmlns:a16="http://schemas.microsoft.com/office/drawing/2014/main" id="{161C12BE-B85F-34FD-490D-7FA9C1AE7C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6141" y="2467287"/>
            <a:ext cx="4554070" cy="2835947"/>
          </a:xfrm>
          <a:prstGeom prst="rect">
            <a:avLst/>
          </a:prstGeom>
        </p:spPr>
      </p:pic>
      <p:pic>
        <p:nvPicPr>
          <p:cNvPr id="9" name="Picture 8">
            <a:extLst>
              <a:ext uri="{FF2B5EF4-FFF2-40B4-BE49-F238E27FC236}">
                <a16:creationId xmlns="" xmlns:a16="http://schemas.microsoft.com/office/drawing/2014/main" id="{E3FF468E-F4D5-C26A-2C03-93870CB645E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40862" y="2467287"/>
            <a:ext cx="4825990" cy="2861085"/>
          </a:xfrm>
          <a:prstGeom prst="rect">
            <a:avLst/>
          </a:prstGeom>
        </p:spPr>
      </p:pic>
      <p:sp>
        <p:nvSpPr>
          <p:cNvPr id="12" name="TextBox 11">
            <a:extLst>
              <a:ext uri="{FF2B5EF4-FFF2-40B4-BE49-F238E27FC236}">
                <a16:creationId xmlns="" xmlns:a16="http://schemas.microsoft.com/office/drawing/2014/main" id="{BB0D5A4C-8453-B9D5-66A5-C4928CBCC1C0}"/>
              </a:ext>
            </a:extLst>
          </p:cNvPr>
          <p:cNvSpPr txBox="1"/>
          <p:nvPr/>
        </p:nvSpPr>
        <p:spPr>
          <a:xfrm>
            <a:off x="6235214" y="1328896"/>
            <a:ext cx="6096000"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7. On the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Create user group</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page, in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User group name</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enter</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lumMod val="95000"/>
                  </a:schemeClr>
                </a:solidFill>
                <a:effectLst/>
                <a:latin typeface="Times New Roman" panose="02020603050405020304" pitchFamily="18" charset="0"/>
                <a:cs typeface="Times New Roman" panose="02020603050405020304" pitchFamily="18" charset="0"/>
              </a:rPr>
              <a:t>EmergencyAccessGroup</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Then, under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Permissions policies</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select </a:t>
            </a:r>
            <a:r>
              <a:rPr kumimoji="0" lang="en-US" altLang="en-US" sz="1800" b="1" i="0" u="none" strike="noStrike" cap="none" normalizeH="0" baseline="0" dirty="0" err="1">
                <a:ln>
                  <a:noFill/>
                </a:ln>
                <a:solidFill>
                  <a:schemeClr val="tx1">
                    <a:lumMod val="95000"/>
                  </a:schemeClr>
                </a:solidFill>
                <a:effectLst/>
                <a:latin typeface="Times New Roman" panose="02020603050405020304" pitchFamily="18" charset="0"/>
                <a:cs typeface="Times New Roman" panose="02020603050405020304" pitchFamily="18" charset="0"/>
              </a:rPr>
              <a:t>AdministratorAccess</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3587761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935CA4FB-38AC-2128-A159-FDA21EAD2FAB}"/>
              </a:ext>
            </a:extLst>
          </p:cNvPr>
          <p:cNvSpPr txBox="1"/>
          <p:nvPr/>
        </p:nvSpPr>
        <p:spPr>
          <a:xfrm>
            <a:off x="306593" y="251366"/>
            <a:ext cx="6573520" cy="8002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95000"/>
                  </a:schemeClr>
                </a:solidFill>
                <a:effectLst/>
                <a:latin typeface="Amazon Ember"/>
              </a:rPr>
              <a:t>8. </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Create user group</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to return to the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Set permissions</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page.</a:t>
            </a:r>
          </a:p>
        </p:txBody>
      </p:sp>
      <p:sp>
        <p:nvSpPr>
          <p:cNvPr id="8" name="TextBox 7">
            <a:extLst>
              <a:ext uri="{FF2B5EF4-FFF2-40B4-BE49-F238E27FC236}">
                <a16:creationId xmlns="" xmlns:a16="http://schemas.microsoft.com/office/drawing/2014/main" id="{CF00FA65-0A83-8627-175C-25306F7161BD}"/>
              </a:ext>
            </a:extLst>
          </p:cNvPr>
          <p:cNvSpPr txBox="1"/>
          <p:nvPr/>
        </p:nvSpPr>
        <p:spPr>
          <a:xfrm>
            <a:off x="6164265" y="2337869"/>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95000"/>
                  </a:schemeClr>
                </a:solidFill>
                <a:effectLst/>
                <a:latin typeface="Amazon Ember"/>
              </a:rPr>
              <a:t>9. </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Next</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to proceed to the </a:t>
            </a:r>
            <a:r>
              <a:rPr kumimoji="0" lang="en-US" altLang="en-US" sz="1800" b="1"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Review and create</a:t>
            </a:r>
            <a:r>
              <a:rPr kumimoji="0" lang="en-US" altLang="en-US" sz="1800" b="0" i="0" u="none" strike="noStrike" cap="none" normalizeH="0" baseline="0" dirty="0">
                <a:ln>
                  <a:noFill/>
                </a:ln>
                <a:solidFill>
                  <a:schemeClr val="tx1">
                    <a:lumMod val="95000"/>
                  </a:schemeClr>
                </a:solidFill>
                <a:effectLst/>
                <a:latin typeface="Times New Roman" panose="02020603050405020304" pitchFamily="18" charset="0"/>
                <a:cs typeface="Times New Roman" panose="02020603050405020304" pitchFamily="18" charset="0"/>
              </a:rPr>
              <a:t> page.</a:t>
            </a:r>
          </a:p>
        </p:txBody>
      </p:sp>
      <p:pic>
        <p:nvPicPr>
          <p:cNvPr id="9" name="Picture 8">
            <a:extLst>
              <a:ext uri="{FF2B5EF4-FFF2-40B4-BE49-F238E27FC236}">
                <a16:creationId xmlns="" xmlns:a16="http://schemas.microsoft.com/office/drawing/2014/main" id="{1F30A4E5-0D7E-15E4-8BD8-A2E3F4668A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4114" y="1218725"/>
            <a:ext cx="4325768" cy="2607621"/>
          </a:xfrm>
          <a:prstGeom prst="rect">
            <a:avLst/>
          </a:prstGeom>
        </p:spPr>
      </p:pic>
      <p:pic>
        <p:nvPicPr>
          <p:cNvPr id="10" name="Picture 9">
            <a:extLst>
              <a:ext uri="{FF2B5EF4-FFF2-40B4-BE49-F238E27FC236}">
                <a16:creationId xmlns="" xmlns:a16="http://schemas.microsoft.com/office/drawing/2014/main" id="{0F801DC1-9CAC-920E-321C-920D4EF7F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589792" y="3094603"/>
            <a:ext cx="4754814" cy="2709417"/>
          </a:xfrm>
          <a:prstGeom prst="rect">
            <a:avLst/>
          </a:prstGeom>
        </p:spPr>
      </p:pic>
    </p:spTree>
    <p:extLst>
      <p:ext uri="{BB962C8B-B14F-4D97-AF65-F5344CB8AC3E}">
        <p14:creationId xmlns="" xmlns:p14="http://schemas.microsoft.com/office/powerpoint/2010/main" val="147600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991AAAC5-5355-625E-6F28-BDE5D04B3D4A}"/>
              </a:ext>
            </a:extLst>
          </p:cNvPr>
          <p:cNvSpPr txBox="1"/>
          <p:nvPr/>
        </p:nvSpPr>
        <p:spPr>
          <a:xfrm>
            <a:off x="993288" y="275717"/>
            <a:ext cx="8563087" cy="2308324"/>
          </a:xfrm>
          <a:prstGeom prst="rect">
            <a:avLst/>
          </a:prstGeom>
          <a:noFill/>
        </p:spPr>
        <p:txBody>
          <a:bodyPr wrap="square">
            <a:spAutoFit/>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10.On the </a:t>
            </a:r>
            <a:r>
              <a:rPr lang="en-US" b="1" i="0" dirty="0">
                <a:solidFill>
                  <a:schemeClr val="bg1"/>
                </a:solidFill>
                <a:effectLst/>
                <a:latin typeface="Times New Roman" panose="02020603050405020304" pitchFamily="18" charset="0"/>
                <a:cs typeface="Times New Roman" panose="02020603050405020304" pitchFamily="18" charset="0"/>
              </a:rPr>
              <a:t>Review and create</a:t>
            </a:r>
            <a:r>
              <a:rPr lang="en-US" b="0" i="0" dirty="0">
                <a:solidFill>
                  <a:schemeClr val="bg1"/>
                </a:solidFill>
                <a:effectLst/>
                <a:latin typeface="Times New Roman" panose="02020603050405020304" pitchFamily="18" charset="0"/>
                <a:cs typeface="Times New Roman" panose="02020603050405020304" pitchFamily="18" charset="0"/>
              </a:rPr>
              <a:t> page, review the list of user group memberships to be added to the new user. When you are ready to proceed, select </a:t>
            </a:r>
            <a:r>
              <a:rPr lang="en-US" b="1" i="0" dirty="0">
                <a:solidFill>
                  <a:schemeClr val="bg1"/>
                </a:solidFill>
                <a:effectLst/>
                <a:latin typeface="Times New Roman" panose="02020603050405020304" pitchFamily="18" charset="0"/>
                <a:cs typeface="Times New Roman" panose="02020603050405020304" pitchFamily="18" charset="0"/>
              </a:rPr>
              <a:t>Create user</a:t>
            </a:r>
            <a:r>
              <a:rPr lang="en-US" b="0" i="0" dirty="0">
                <a:solidFill>
                  <a:schemeClr val="bg1"/>
                </a:solidFill>
                <a:effectLst/>
                <a:latin typeface="Times New Roman" panose="02020603050405020304" pitchFamily="18" charset="0"/>
                <a:cs typeface="Times New Roman" panose="02020603050405020304" pitchFamily="18" charset="0"/>
              </a:rPr>
              <a:t>.</a:t>
            </a:r>
          </a:p>
          <a:p>
            <a:r>
              <a:rPr lang="en-US" b="0" i="0" dirty="0">
                <a:solidFill>
                  <a:schemeClr val="bg1"/>
                </a:solidFill>
                <a:effectLst/>
                <a:latin typeface="Times New Roman" panose="02020603050405020304" pitchFamily="18" charset="0"/>
                <a:cs typeface="Times New Roman" panose="02020603050405020304" pitchFamily="18" charset="0"/>
              </a:rPr>
              <a:t>11. On the </a:t>
            </a:r>
            <a:r>
              <a:rPr lang="en-US" b="1" i="0" dirty="0">
                <a:solidFill>
                  <a:schemeClr val="bg1"/>
                </a:solidFill>
                <a:effectLst/>
                <a:latin typeface="Times New Roman" panose="02020603050405020304" pitchFamily="18" charset="0"/>
                <a:cs typeface="Times New Roman" panose="02020603050405020304" pitchFamily="18" charset="0"/>
              </a:rPr>
              <a:t>Retrieve password</a:t>
            </a:r>
            <a:r>
              <a:rPr lang="en-US" b="0" i="0" dirty="0">
                <a:solidFill>
                  <a:schemeClr val="bg1"/>
                </a:solidFill>
                <a:effectLst/>
                <a:latin typeface="Times New Roman" panose="02020603050405020304" pitchFamily="18" charset="0"/>
                <a:cs typeface="Times New Roman" panose="02020603050405020304" pitchFamily="18" charset="0"/>
              </a:rPr>
              <a:t> page, select </a:t>
            </a:r>
            <a:r>
              <a:rPr lang="en-US" b="1" i="0" dirty="0">
                <a:solidFill>
                  <a:schemeClr val="bg1"/>
                </a:solidFill>
                <a:effectLst/>
                <a:latin typeface="Times New Roman" panose="02020603050405020304" pitchFamily="18" charset="0"/>
                <a:cs typeface="Times New Roman" panose="02020603050405020304" pitchFamily="18" charset="0"/>
              </a:rPr>
              <a:t>Download .csv file</a:t>
            </a:r>
            <a:r>
              <a:rPr lang="en-US" b="0" i="0" dirty="0">
                <a:solidFill>
                  <a:schemeClr val="bg1"/>
                </a:solidFill>
                <a:effectLst/>
                <a:latin typeface="Times New Roman" panose="02020603050405020304" pitchFamily="18" charset="0"/>
                <a:cs typeface="Times New Roman" panose="02020603050405020304" pitchFamily="18" charset="0"/>
              </a:rPr>
              <a:t> to save a .csv file with the user credential information (Connection URL, user name, and password).</a:t>
            </a:r>
          </a:p>
          <a:p>
            <a:r>
              <a:rPr lang="en-US" b="0" i="0" dirty="0">
                <a:solidFill>
                  <a:schemeClr val="bg1"/>
                </a:solidFill>
                <a:effectLst/>
                <a:latin typeface="Times New Roman" panose="02020603050405020304" pitchFamily="18" charset="0"/>
                <a:cs typeface="Times New Roman" panose="02020603050405020304" pitchFamily="18" charset="0"/>
              </a:rPr>
              <a:t>12. Save this file to use if you need to sign-in to IAM and do not have access to your federated identity provider.</a:t>
            </a:r>
          </a:p>
          <a:p>
            <a:endParaRPr lang="en-US" b="0" i="0" dirty="0">
              <a:solidFill>
                <a:srgbClr val="16191F"/>
              </a:solidFill>
              <a:effectLst/>
              <a:latin typeface="Amazon Ember"/>
            </a:endParaRPr>
          </a:p>
          <a:p>
            <a:pPr algn="l"/>
            <a:endParaRPr lang="en-US" b="0" i="0" dirty="0">
              <a:solidFill>
                <a:srgbClr val="16191F"/>
              </a:solidFill>
              <a:effectLst/>
              <a:latin typeface="Amazon Ember"/>
            </a:endParaRPr>
          </a:p>
        </p:txBody>
      </p:sp>
      <p:pic>
        <p:nvPicPr>
          <p:cNvPr id="12" name="Picture 11">
            <a:extLst>
              <a:ext uri="{FF2B5EF4-FFF2-40B4-BE49-F238E27FC236}">
                <a16:creationId xmlns="" xmlns:a16="http://schemas.microsoft.com/office/drawing/2014/main" id="{9C4A2AA9-1F67-BAC9-C993-E5D412A767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572000" y="1986794"/>
            <a:ext cx="3415554" cy="1934601"/>
          </a:xfrm>
          <a:prstGeom prst="rect">
            <a:avLst/>
          </a:prstGeom>
        </p:spPr>
      </p:pic>
      <p:sp>
        <p:nvSpPr>
          <p:cNvPr id="3" name="TextBox 2">
            <a:extLst>
              <a:ext uri="{FF2B5EF4-FFF2-40B4-BE49-F238E27FC236}">
                <a16:creationId xmlns="" xmlns:a16="http://schemas.microsoft.com/office/drawing/2014/main" id="{8A6150A6-2D2D-08EB-C20C-A2A77983198C}"/>
              </a:ext>
            </a:extLst>
          </p:cNvPr>
          <p:cNvSpPr txBox="1"/>
          <p:nvPr/>
        </p:nvSpPr>
        <p:spPr>
          <a:xfrm>
            <a:off x="439272" y="4019811"/>
            <a:ext cx="5378823" cy="923330"/>
          </a:xfrm>
          <a:prstGeom prst="rect">
            <a:avLst/>
          </a:prstGeom>
          <a:noFill/>
        </p:spPr>
        <p:txBody>
          <a:bodyPr wrap="square">
            <a:spAutoFit/>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13. If you want to add permissions to the user group, then go to </a:t>
            </a:r>
            <a:r>
              <a:rPr lang="en-US" b="1" i="0" dirty="0">
                <a:solidFill>
                  <a:schemeClr val="bg1"/>
                </a:solidFill>
                <a:effectLst/>
                <a:latin typeface="Times New Roman" panose="02020603050405020304" pitchFamily="18" charset="0"/>
                <a:cs typeface="Times New Roman" panose="02020603050405020304" pitchFamily="18" charset="0"/>
              </a:rPr>
              <a:t>User groups </a:t>
            </a:r>
            <a:r>
              <a:rPr lang="en-US" i="0" dirty="0">
                <a:solidFill>
                  <a:schemeClr val="bg1"/>
                </a:solidFill>
                <a:effectLst/>
                <a:latin typeface="Times New Roman" panose="02020603050405020304" pitchFamily="18" charset="0"/>
                <a:cs typeface="Times New Roman" panose="02020603050405020304" pitchFamily="18" charset="0"/>
              </a:rPr>
              <a:t>and click on the respective </a:t>
            </a:r>
            <a:r>
              <a:rPr lang="en-US" b="1" i="0" dirty="0">
                <a:solidFill>
                  <a:schemeClr val="bg1"/>
                </a:solidFill>
                <a:effectLst/>
                <a:latin typeface="Times New Roman" panose="02020603050405020304" pitchFamily="18" charset="0"/>
                <a:cs typeface="Times New Roman" panose="02020603050405020304" pitchFamily="18" charset="0"/>
              </a:rPr>
              <a:t>User group.</a:t>
            </a:r>
          </a:p>
        </p:txBody>
      </p:sp>
      <p:sp>
        <p:nvSpPr>
          <p:cNvPr id="5" name="TextBox 4">
            <a:extLst>
              <a:ext uri="{FF2B5EF4-FFF2-40B4-BE49-F238E27FC236}">
                <a16:creationId xmlns="" xmlns:a16="http://schemas.microsoft.com/office/drawing/2014/main" id="{37317687-4AF0-787E-7371-C19DB4B9D3C4}"/>
              </a:ext>
            </a:extLst>
          </p:cNvPr>
          <p:cNvSpPr txBox="1"/>
          <p:nvPr/>
        </p:nvSpPr>
        <p:spPr>
          <a:xfrm>
            <a:off x="6981743" y="4019811"/>
            <a:ext cx="4876800" cy="646331"/>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14. </a:t>
            </a:r>
            <a:r>
              <a:rPr lang="en-US" b="1" dirty="0">
                <a:solidFill>
                  <a:schemeClr val="bg1"/>
                </a:solidFill>
                <a:latin typeface="Times New Roman" panose="02020603050405020304" pitchFamily="18" charset="0"/>
                <a:cs typeface="Times New Roman" panose="02020603050405020304" pitchFamily="18" charset="0"/>
              </a:rPr>
              <a:t>Go to Permissions </a:t>
            </a:r>
            <a:r>
              <a:rPr lang="en-US" b="1"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All permissions Attach policies</a:t>
            </a:r>
            <a:endParaRPr lang="en-US" b="1" i="0"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71714F8B-4F63-76C9-2900-5A0CF1E32D7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71602" y="4764558"/>
            <a:ext cx="3114162" cy="1837765"/>
          </a:xfrm>
          <a:prstGeom prst="rect">
            <a:avLst/>
          </a:prstGeom>
        </p:spPr>
      </p:pic>
      <p:pic>
        <p:nvPicPr>
          <p:cNvPr id="7" name="Picture 6">
            <a:extLst>
              <a:ext uri="{FF2B5EF4-FFF2-40B4-BE49-F238E27FC236}">
                <a16:creationId xmlns="" xmlns:a16="http://schemas.microsoft.com/office/drawing/2014/main" id="{E3D6D149-0D5D-EDC1-D545-CEB4F061CF9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744760" y="4764558"/>
            <a:ext cx="3081826" cy="2007258"/>
          </a:xfrm>
          <a:prstGeom prst="rect">
            <a:avLst/>
          </a:prstGeom>
        </p:spPr>
      </p:pic>
    </p:spTree>
    <p:extLst>
      <p:ext uri="{BB962C8B-B14F-4D97-AF65-F5344CB8AC3E}">
        <p14:creationId xmlns="" xmlns:p14="http://schemas.microsoft.com/office/powerpoint/2010/main" val="1193358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C803939-6C37-0B05-6BF6-CA45952840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78710" y="2075019"/>
            <a:ext cx="3526373" cy="2456641"/>
          </a:xfrm>
          <a:prstGeom prst="rect">
            <a:avLst/>
          </a:prstGeom>
        </p:spPr>
      </p:pic>
      <p:pic>
        <p:nvPicPr>
          <p:cNvPr id="4" name="Picture 3">
            <a:extLst>
              <a:ext uri="{FF2B5EF4-FFF2-40B4-BE49-F238E27FC236}">
                <a16:creationId xmlns="" xmlns:a16="http://schemas.microsoft.com/office/drawing/2014/main" id="{A5CA34F0-99C0-C843-014E-FBF347BDB65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09763" y="2020595"/>
            <a:ext cx="3682615" cy="2565487"/>
          </a:xfrm>
          <a:prstGeom prst="rect">
            <a:avLst/>
          </a:prstGeom>
        </p:spPr>
      </p:pic>
      <p:sp>
        <p:nvSpPr>
          <p:cNvPr id="5" name="TextBox 4">
            <a:extLst>
              <a:ext uri="{FF2B5EF4-FFF2-40B4-BE49-F238E27FC236}">
                <a16:creationId xmlns="" xmlns:a16="http://schemas.microsoft.com/office/drawing/2014/main" id="{99D5FAD3-2ED4-0A08-DA6A-D7D973A67949}"/>
              </a:ext>
            </a:extLst>
          </p:cNvPr>
          <p:cNvSpPr txBox="1"/>
          <p:nvPr/>
        </p:nvSpPr>
        <p:spPr>
          <a:xfrm>
            <a:off x="1811283" y="1178897"/>
            <a:ext cx="8379836" cy="646331"/>
          </a:xfrm>
          <a:prstGeom prst="rect">
            <a:avLst/>
          </a:prstGeom>
          <a:noFill/>
        </p:spPr>
        <p:txBody>
          <a:bodyPr wrap="square">
            <a:spAutoFit/>
          </a:bodyPr>
          <a:lstStyle/>
          <a:p>
            <a:pPr algn="l"/>
            <a:r>
              <a:rPr lang="en-US" b="0" i="0" dirty="0">
                <a:solidFill>
                  <a:schemeClr val="bg1"/>
                </a:solidFill>
                <a:effectLst/>
                <a:latin typeface="Amazon Ember"/>
              </a:rPr>
              <a:t>15</a:t>
            </a:r>
            <a:r>
              <a:rPr lang="en-US" b="0" i="0" dirty="0">
                <a:solidFill>
                  <a:schemeClr val="bg1"/>
                </a:solidFill>
                <a:effectLst/>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Add the permission policy and the policy is attached to the </a:t>
            </a:r>
            <a:r>
              <a:rPr lang="en-US" b="1" dirty="0">
                <a:solidFill>
                  <a:schemeClr val="bg1"/>
                </a:solidFill>
                <a:latin typeface="Times New Roman" panose="02020603050405020304" pitchFamily="18" charset="0"/>
                <a:cs typeface="Times New Roman" panose="02020603050405020304" pitchFamily="18" charset="0"/>
              </a:rPr>
              <a:t>User group</a:t>
            </a:r>
            <a:r>
              <a:rPr lang="en-US" b="1" i="0" dirty="0">
                <a:solidFill>
                  <a:schemeClr val="bg1"/>
                </a:solidFill>
                <a:effectLst/>
                <a:latin typeface="Times New Roman" panose="02020603050405020304" pitchFamily="18" charset="0"/>
                <a:cs typeface="Times New Roman" panose="02020603050405020304" pitchFamily="18" charset="0"/>
              </a:rPr>
              <a:t>.</a:t>
            </a:r>
          </a:p>
          <a:p>
            <a:pPr algn="l"/>
            <a:endParaRPr lang="en-US" b="0" i="0" dirty="0">
              <a:solidFill>
                <a:srgbClr val="16191F"/>
              </a:solidFill>
              <a:effectLst/>
              <a:latin typeface="Amazon Ember"/>
            </a:endParaRPr>
          </a:p>
        </p:txBody>
      </p:sp>
    </p:spTree>
    <p:extLst>
      <p:ext uri="{BB962C8B-B14F-4D97-AF65-F5344CB8AC3E}">
        <p14:creationId xmlns="" xmlns:p14="http://schemas.microsoft.com/office/powerpoint/2010/main" val="390209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26FDA13-09BA-A6A9-15DD-2D558F51098A}"/>
              </a:ext>
            </a:extLst>
          </p:cNvPr>
          <p:cNvSpPr txBox="1"/>
          <p:nvPr/>
        </p:nvSpPr>
        <p:spPr>
          <a:xfrm>
            <a:off x="391887" y="483089"/>
            <a:ext cx="11377748" cy="7417415"/>
          </a:xfrm>
          <a:prstGeom prst="rect">
            <a:avLst/>
          </a:prstGeom>
          <a:noFill/>
        </p:spPr>
        <p:txBody>
          <a:bodyPr wrap="square" rtlCol="0">
            <a:spAutoFit/>
          </a:bodyPr>
          <a:lstStyle/>
          <a:p>
            <a:r>
              <a:rPr lang="en-US" sz="1400" dirty="0">
                <a:solidFill>
                  <a:schemeClr val="tx1">
                    <a:lumMod val="95000"/>
                  </a:schemeClr>
                </a:solidFill>
                <a:latin typeface="Times New Roman" panose="02020603050405020304" pitchFamily="18" charset="0"/>
                <a:cs typeface="Times New Roman" panose="02020603050405020304" pitchFamily="18" charset="0"/>
              </a:rPr>
              <a:t>1)In the search box to the right of  Services, search for and choose Lambda to open the AWS Lambda console.</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2)Choose Create function.</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3)In the Create function screen, configure these settings:</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&gt;Choose Author from scratch</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&gt;Function name: </a:t>
            </a:r>
            <a:r>
              <a:rPr lang="en-US" sz="1400" dirty="0" err="1">
                <a:solidFill>
                  <a:schemeClr val="tx1">
                    <a:lumMod val="95000"/>
                  </a:schemeClr>
                </a:solidFill>
                <a:latin typeface="Times New Roman" panose="02020603050405020304" pitchFamily="18" charset="0"/>
                <a:cs typeface="Times New Roman" panose="02020603050405020304" pitchFamily="18" charset="0"/>
              </a:rPr>
              <a:t>myStopinator</a:t>
            </a:r>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&gt;Runtime: Python 3.8</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&gt;Choose Change default execution role</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&gt;Execution role: Use an existing role</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&gt;Existing role: From the dropdown list, choose </a:t>
            </a:r>
            <a:r>
              <a:rPr lang="en-US" sz="1400" dirty="0" err="1">
                <a:solidFill>
                  <a:schemeClr val="tx1">
                    <a:lumMod val="95000"/>
                  </a:schemeClr>
                </a:solidFill>
                <a:latin typeface="Times New Roman" panose="02020603050405020304" pitchFamily="18" charset="0"/>
                <a:cs typeface="Times New Roman" panose="02020603050405020304" pitchFamily="18" charset="0"/>
              </a:rPr>
              <a:t>myStopinatorRole</a:t>
            </a:r>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4)Choose Create function.</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5) Choose Add trigger.</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6)Choose the Select a trigger dropdown menu, and select </a:t>
            </a:r>
            <a:r>
              <a:rPr lang="en-US" sz="1400" dirty="0" err="1">
                <a:solidFill>
                  <a:schemeClr val="tx1">
                    <a:lumMod val="95000"/>
                  </a:schemeClr>
                </a:solidFill>
                <a:latin typeface="Times New Roman" panose="02020603050405020304" pitchFamily="18" charset="0"/>
                <a:cs typeface="Times New Roman" panose="02020603050405020304" pitchFamily="18" charset="0"/>
              </a:rPr>
              <a:t>EventBridge</a:t>
            </a:r>
            <a:r>
              <a:rPr lang="en-US" sz="1400" dirty="0">
                <a:solidFill>
                  <a:schemeClr val="tx1">
                    <a:lumMod val="95000"/>
                  </a:schemeClr>
                </a:solidFill>
                <a:latin typeface="Times New Roman" panose="02020603050405020304" pitchFamily="18" charset="0"/>
                <a:cs typeface="Times New Roman" panose="02020603050405020304" pitchFamily="18" charset="0"/>
              </a:rPr>
              <a:t> (CloudWatch Events).</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7)For the rule, choose Create a new rule and configure these settings:</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Rule name: </a:t>
            </a:r>
            <a:r>
              <a:rPr lang="en-US" sz="1400" dirty="0" err="1">
                <a:solidFill>
                  <a:schemeClr val="tx1">
                    <a:lumMod val="95000"/>
                  </a:schemeClr>
                </a:solidFill>
                <a:latin typeface="Times New Roman" panose="02020603050405020304" pitchFamily="18" charset="0"/>
                <a:cs typeface="Times New Roman" panose="02020603050405020304" pitchFamily="18" charset="0"/>
              </a:rPr>
              <a:t>everyMinute</a:t>
            </a:r>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schemeClr>
                </a:solidFill>
                <a:latin typeface="Times New Roman" panose="02020603050405020304" pitchFamily="18" charset="0"/>
                <a:cs typeface="Times New Roman" panose="02020603050405020304" pitchFamily="18" charset="0"/>
              </a:rPr>
              <a:t>Rule type: Schedule expression</a:t>
            </a:r>
          </a:p>
          <a:p>
            <a:r>
              <a:rPr lang="en-US" sz="1400" dirty="0">
                <a:solidFill>
                  <a:schemeClr val="tx1">
                    <a:lumMod val="95000"/>
                  </a:schemeClr>
                </a:solidFill>
                <a:latin typeface="Times New Roman" panose="02020603050405020304" pitchFamily="18" charset="0"/>
                <a:cs typeface="Times New Roman" panose="02020603050405020304" pitchFamily="18" charset="0"/>
              </a:rPr>
              <a:t>Schedule expression: rate(1 minute)</a:t>
            </a: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endParaRPr lang="en-US" sz="1400" dirty="0">
              <a:solidFill>
                <a:schemeClr val="tx1">
                  <a:lumMod val="95000"/>
                </a:schemeClr>
              </a:solidFill>
              <a:latin typeface="Times New Roman" panose="02020603050405020304" pitchFamily="18" charset="0"/>
              <a:cs typeface="Times New Roman" panose="02020603050405020304" pitchFamily="18" charset="0"/>
            </a:endParaRPr>
          </a:p>
          <a:p>
            <a:endParaRPr lang="en-US" sz="1400" dirty="0">
              <a:solidFill>
                <a:schemeClr val="bg1"/>
              </a:solidFill>
            </a:endParaRPr>
          </a:p>
          <a:p>
            <a:endParaRPr lang="en-US" sz="1400" dirty="0">
              <a:solidFill>
                <a:schemeClr val="bg1"/>
              </a:solidFill>
            </a:endParaRPr>
          </a:p>
          <a:p>
            <a:endParaRPr lang="en-IN" sz="1400" dirty="0">
              <a:solidFill>
                <a:schemeClr val="bg1"/>
              </a:solidFill>
            </a:endParaRPr>
          </a:p>
        </p:txBody>
      </p:sp>
      <p:sp>
        <p:nvSpPr>
          <p:cNvPr id="2" name="TextBox 1">
            <a:extLst>
              <a:ext uri="{FF2B5EF4-FFF2-40B4-BE49-F238E27FC236}">
                <a16:creationId xmlns="" xmlns:a16="http://schemas.microsoft.com/office/drawing/2014/main" id="{66ECA6E3-47A0-04C2-DF83-DA61AF8DA7BB}"/>
              </a:ext>
            </a:extLst>
          </p:cNvPr>
          <p:cNvSpPr txBox="1"/>
          <p:nvPr/>
        </p:nvSpPr>
        <p:spPr>
          <a:xfrm>
            <a:off x="4491316" y="0"/>
            <a:ext cx="3792071" cy="584775"/>
          </a:xfrm>
          <a:prstGeom prst="rect">
            <a:avLst/>
          </a:prstGeom>
          <a:noFill/>
        </p:spPr>
        <p:txBody>
          <a:bodyPr wrap="square" rtlCol="0">
            <a:spAutoFit/>
          </a:bodyPr>
          <a:lstStyle/>
          <a:p>
            <a:r>
              <a:rPr lang="en-IN" sz="3200" u="sng" dirty="0">
                <a:latin typeface="Times New Roman" panose="02020603050405020304" pitchFamily="18" charset="0"/>
                <a:cs typeface="Times New Roman" panose="02020603050405020304" pitchFamily="18" charset="0"/>
              </a:rPr>
              <a:t>AWS LAMBDA </a:t>
            </a:r>
          </a:p>
        </p:txBody>
      </p:sp>
    </p:spTree>
    <p:extLst>
      <p:ext uri="{BB962C8B-B14F-4D97-AF65-F5344CB8AC3E}">
        <p14:creationId xmlns="" xmlns:p14="http://schemas.microsoft.com/office/powerpoint/2010/main" val="3804276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26FDA13-09BA-A6A9-15DD-2D558F51098A}"/>
              </a:ext>
            </a:extLst>
          </p:cNvPr>
          <p:cNvSpPr txBox="1"/>
          <p:nvPr/>
        </p:nvSpPr>
        <p:spPr>
          <a:xfrm>
            <a:off x="315594" y="97915"/>
            <a:ext cx="10253793" cy="6863417"/>
          </a:xfrm>
          <a:prstGeom prst="rect">
            <a:avLst/>
          </a:prstGeom>
          <a:noFill/>
        </p:spPr>
        <p:txBody>
          <a:bodyPr wrap="square" rtlCol="0">
            <a:spAutoFit/>
          </a:bodyPr>
          <a:lstStyle/>
          <a:p>
            <a:r>
              <a:rPr lang="en-US" sz="1600" dirty="0">
                <a:solidFill>
                  <a:schemeClr val="tx1">
                    <a:lumMod val="95000"/>
                  </a:schemeClr>
                </a:solidFill>
                <a:latin typeface="Times New Roman" panose="02020603050405020304" pitchFamily="18" charset="0"/>
                <a:cs typeface="Times New Roman" panose="02020603050405020304" pitchFamily="18" charset="0"/>
              </a:rPr>
              <a:t>Below the Function overview pane, choose Code, and then choose lambda_function.py to display and edit the Lambda function code. </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In the Code source pane, delete the existing code. Copy the following code, and paste it in the box:</a:t>
            </a:r>
          </a:p>
          <a:p>
            <a:r>
              <a:rPr lang="en-US" sz="1600" dirty="0">
                <a:solidFill>
                  <a:schemeClr val="tx1">
                    <a:lumMod val="95000"/>
                  </a:schemeClr>
                </a:solidFill>
                <a:latin typeface="Times New Roman" panose="02020603050405020304" pitchFamily="18" charset="0"/>
                <a:cs typeface="Times New Roman" panose="02020603050405020304" pitchFamily="18" charset="0"/>
              </a:rPr>
              <a:t>import boto3</a:t>
            </a:r>
          </a:p>
          <a:p>
            <a:r>
              <a:rPr lang="en-US" sz="1600" dirty="0">
                <a:solidFill>
                  <a:schemeClr val="tx1">
                    <a:lumMod val="95000"/>
                  </a:schemeClr>
                </a:solidFill>
                <a:latin typeface="Times New Roman" panose="02020603050405020304" pitchFamily="18" charset="0"/>
                <a:cs typeface="Times New Roman" panose="02020603050405020304" pitchFamily="18" charset="0"/>
              </a:rPr>
              <a:t>region = '&lt;REPLACE_WITH_REGION&gt;'</a:t>
            </a:r>
          </a:p>
          <a:p>
            <a:r>
              <a:rPr lang="en-US" sz="1600" dirty="0">
                <a:solidFill>
                  <a:schemeClr val="tx1">
                    <a:lumMod val="95000"/>
                  </a:schemeClr>
                </a:solidFill>
                <a:latin typeface="Times New Roman" panose="02020603050405020304" pitchFamily="18" charset="0"/>
                <a:cs typeface="Times New Roman" panose="02020603050405020304" pitchFamily="18" charset="0"/>
              </a:rPr>
              <a:t>instances = ['&lt;REPLACE_WITH_INSTANCE_ID&gt;']</a:t>
            </a:r>
          </a:p>
          <a:p>
            <a:r>
              <a:rPr lang="en-US" sz="1600" dirty="0">
                <a:solidFill>
                  <a:schemeClr val="tx1">
                    <a:lumMod val="95000"/>
                  </a:schemeClr>
                </a:solidFill>
                <a:latin typeface="Times New Roman" panose="02020603050405020304" pitchFamily="18" charset="0"/>
                <a:cs typeface="Times New Roman" panose="02020603050405020304" pitchFamily="18" charset="0"/>
              </a:rPr>
              <a:t>ec2 = boto3.client('ec2', </a:t>
            </a:r>
            <a:r>
              <a:rPr lang="en-US" sz="1600" dirty="0" err="1">
                <a:solidFill>
                  <a:schemeClr val="tx1">
                    <a:lumMod val="95000"/>
                  </a:schemeClr>
                </a:solidFill>
                <a:latin typeface="Times New Roman" panose="02020603050405020304" pitchFamily="18" charset="0"/>
                <a:cs typeface="Times New Roman" panose="02020603050405020304" pitchFamily="18" charset="0"/>
              </a:rPr>
              <a:t>region_name</a:t>
            </a:r>
            <a:r>
              <a:rPr lang="en-US" sz="1600" dirty="0">
                <a:solidFill>
                  <a:schemeClr val="tx1">
                    <a:lumMod val="95000"/>
                  </a:schemeClr>
                </a:solidFill>
                <a:latin typeface="Times New Roman" panose="02020603050405020304" pitchFamily="18" charset="0"/>
                <a:cs typeface="Times New Roman" panose="02020603050405020304" pitchFamily="18" charset="0"/>
              </a:rPr>
              <a:t>=region)</a:t>
            </a:r>
          </a:p>
          <a:p>
            <a:r>
              <a:rPr lang="en-US" sz="1600" dirty="0">
                <a:solidFill>
                  <a:schemeClr val="tx1">
                    <a:lumMod val="95000"/>
                  </a:schemeClr>
                </a:solidFill>
                <a:latin typeface="Times New Roman" panose="02020603050405020304" pitchFamily="18" charset="0"/>
                <a:cs typeface="Times New Roman" panose="02020603050405020304" pitchFamily="18" charset="0"/>
              </a:rPr>
              <a:t>def </a:t>
            </a:r>
            <a:r>
              <a:rPr lang="en-US" sz="1600" dirty="0" err="1">
                <a:solidFill>
                  <a:schemeClr val="tx1">
                    <a:lumMod val="95000"/>
                  </a:schemeClr>
                </a:solidFill>
                <a:latin typeface="Times New Roman" panose="02020603050405020304" pitchFamily="18" charset="0"/>
                <a:cs typeface="Times New Roman" panose="02020603050405020304" pitchFamily="18" charset="0"/>
              </a:rPr>
              <a:t>lambda_handler</a:t>
            </a:r>
            <a:r>
              <a:rPr lang="en-US" sz="1600" dirty="0">
                <a:solidFill>
                  <a:schemeClr val="tx1">
                    <a:lumMod val="95000"/>
                  </a:schemeClr>
                </a:solidFill>
                <a:latin typeface="Times New Roman" panose="02020603050405020304" pitchFamily="18" charset="0"/>
                <a:cs typeface="Times New Roman" panose="02020603050405020304" pitchFamily="18" charset="0"/>
              </a:rPr>
              <a:t>(event, context):</a:t>
            </a:r>
          </a:p>
          <a:p>
            <a:r>
              <a:rPr lang="en-US" sz="1600" dirty="0">
                <a:solidFill>
                  <a:schemeClr val="tx1">
                    <a:lumMod val="95000"/>
                  </a:schemeClr>
                </a:solidFill>
                <a:latin typeface="Times New Roman" panose="02020603050405020304" pitchFamily="18" charset="0"/>
                <a:cs typeface="Times New Roman" panose="02020603050405020304" pitchFamily="18" charset="0"/>
              </a:rPr>
              <a:t>    ec2.stop_instances(</a:t>
            </a:r>
            <a:r>
              <a:rPr lang="en-US" sz="1600" dirty="0" err="1">
                <a:solidFill>
                  <a:schemeClr val="tx1">
                    <a:lumMod val="95000"/>
                  </a:schemeClr>
                </a:solidFill>
                <a:latin typeface="Times New Roman" panose="02020603050405020304" pitchFamily="18" charset="0"/>
                <a:cs typeface="Times New Roman" panose="02020603050405020304" pitchFamily="18" charset="0"/>
              </a:rPr>
              <a:t>InstanceIds</a:t>
            </a:r>
            <a:r>
              <a:rPr lang="en-US" sz="1600" dirty="0">
                <a:solidFill>
                  <a:schemeClr val="tx1">
                    <a:lumMod val="95000"/>
                  </a:schemeClr>
                </a:solidFill>
                <a:latin typeface="Times New Roman" panose="02020603050405020304" pitchFamily="18" charset="0"/>
                <a:cs typeface="Times New Roman" panose="02020603050405020304" pitchFamily="18" charset="0"/>
              </a:rPr>
              <a:t>=instances)</a:t>
            </a:r>
          </a:p>
          <a:p>
            <a:r>
              <a:rPr lang="en-US" sz="1600" dirty="0">
                <a:solidFill>
                  <a:schemeClr val="tx1">
                    <a:lumMod val="95000"/>
                  </a:schemeClr>
                </a:solidFill>
                <a:latin typeface="Times New Roman" panose="02020603050405020304" pitchFamily="18" charset="0"/>
                <a:cs typeface="Times New Roman" panose="02020603050405020304" pitchFamily="18" charset="0"/>
              </a:rPr>
              <a:t>    print('stopped your instances: ' + str(instances))</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9)Replace the &lt;REPLACE_WITH_REGION&gt; placeholder with the actual Region that you are using. To do this:</a:t>
            </a:r>
          </a:p>
          <a:p>
            <a:r>
              <a:rPr lang="en-US" sz="1600" dirty="0">
                <a:solidFill>
                  <a:schemeClr val="tx1">
                    <a:lumMod val="95000"/>
                  </a:schemeClr>
                </a:solidFill>
                <a:latin typeface="Times New Roman" panose="02020603050405020304" pitchFamily="18" charset="0"/>
                <a:cs typeface="Times New Roman" panose="02020603050405020304" pitchFamily="18" charset="0"/>
              </a:rPr>
              <a:t>10)Choose on the region on the top right corner and use the region code. For example, the region code for US East (N. Virginia) is us-east-1.</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11)Verify that an EC2 instance named instance1 is running in your account, and copy the instance1 instance ID.  </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12)Return to the AWS Lambda console browser tab, and replace &lt;REPLACE_WITH_INSTANCE_ID&gt; with the actual instance ID that you just copied.</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13)Choose the File menu and Save the changes. Then, in the top-right corner of the Code source box, choose Deploy.</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14)Choose Monitor </a:t>
            </a:r>
          </a:p>
          <a:p>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r>
              <a:rPr lang="en-US" sz="1600" dirty="0">
                <a:solidFill>
                  <a:schemeClr val="tx1">
                    <a:lumMod val="95000"/>
                  </a:schemeClr>
                </a:solidFill>
                <a:latin typeface="Times New Roman" panose="02020603050405020304" pitchFamily="18" charset="0"/>
                <a:cs typeface="Times New Roman" panose="02020603050405020304" pitchFamily="18" charset="0"/>
              </a:rPr>
              <a:t>15)Return to the Amazon EC2 console browser tab and see if your instance was stopped.</a:t>
            </a:r>
          </a:p>
          <a:p>
            <a:endParaRPr lang="en-US" sz="1200" dirty="0">
              <a:solidFill>
                <a:schemeClr val="tx1">
                  <a:lumMod val="95000"/>
                </a:schemeClr>
              </a:solidFill>
            </a:endParaRPr>
          </a:p>
          <a:p>
            <a:endParaRPr lang="en-IN" sz="1200" dirty="0">
              <a:solidFill>
                <a:schemeClr val="bg1"/>
              </a:solidFill>
            </a:endParaRPr>
          </a:p>
        </p:txBody>
      </p:sp>
    </p:spTree>
    <p:extLst>
      <p:ext uri="{BB962C8B-B14F-4D97-AF65-F5344CB8AC3E}">
        <p14:creationId xmlns="" xmlns:p14="http://schemas.microsoft.com/office/powerpoint/2010/main" val="227462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B48CFA5-F2A7-C962-0BD8-80A4CE1DF726}"/>
              </a:ext>
            </a:extLst>
          </p:cNvPr>
          <p:cNvPicPr>
            <a:picLocks noChangeAspect="1"/>
          </p:cNvPicPr>
          <p:nvPr/>
        </p:nvPicPr>
        <p:blipFill>
          <a:blip r:embed="rId2" cstate="print"/>
          <a:stretch>
            <a:fillRect/>
          </a:stretch>
        </p:blipFill>
        <p:spPr>
          <a:xfrm>
            <a:off x="603380" y="626317"/>
            <a:ext cx="4770012" cy="2421684"/>
          </a:xfrm>
          <a:prstGeom prst="rect">
            <a:avLst/>
          </a:prstGeom>
        </p:spPr>
      </p:pic>
      <p:pic>
        <p:nvPicPr>
          <p:cNvPr id="6" name="Picture 5">
            <a:extLst>
              <a:ext uri="{FF2B5EF4-FFF2-40B4-BE49-F238E27FC236}">
                <a16:creationId xmlns="" xmlns:a16="http://schemas.microsoft.com/office/drawing/2014/main" id="{54590CA9-BA41-F900-A8EE-C4A938C35D62}"/>
              </a:ext>
            </a:extLst>
          </p:cNvPr>
          <p:cNvPicPr>
            <a:picLocks noChangeAspect="1"/>
          </p:cNvPicPr>
          <p:nvPr/>
        </p:nvPicPr>
        <p:blipFill>
          <a:blip r:embed="rId3" cstate="print"/>
          <a:stretch>
            <a:fillRect/>
          </a:stretch>
        </p:blipFill>
        <p:spPr>
          <a:xfrm>
            <a:off x="2963199" y="3708828"/>
            <a:ext cx="5713445" cy="2639397"/>
          </a:xfrm>
          <a:prstGeom prst="rect">
            <a:avLst/>
          </a:prstGeom>
        </p:spPr>
      </p:pic>
      <p:sp>
        <p:nvSpPr>
          <p:cNvPr id="9" name="AutoShape 2" descr="architectural diagram">
            <a:extLst>
              <a:ext uri="{FF2B5EF4-FFF2-40B4-BE49-F238E27FC236}">
                <a16:creationId xmlns="" xmlns:a16="http://schemas.microsoft.com/office/drawing/2014/main" id="{C86B9088-E1CA-B40D-2E20-3BBC60FD50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 xmlns:a16="http://schemas.microsoft.com/office/drawing/2014/main" id="{74CBB5C0-E1BB-F712-AA0A-4E02E6CA0D92}"/>
              </a:ext>
            </a:extLst>
          </p:cNvPr>
          <p:cNvPicPr>
            <a:picLocks noChangeAspect="1"/>
          </p:cNvPicPr>
          <p:nvPr/>
        </p:nvPicPr>
        <p:blipFill>
          <a:blip r:embed="rId4" cstate="print"/>
          <a:stretch>
            <a:fillRect/>
          </a:stretch>
        </p:blipFill>
        <p:spPr>
          <a:xfrm>
            <a:off x="5819922" y="694834"/>
            <a:ext cx="4445907" cy="2284650"/>
          </a:xfrm>
          <a:prstGeom prst="rect">
            <a:avLst/>
          </a:prstGeom>
        </p:spPr>
      </p:pic>
    </p:spTree>
    <p:extLst>
      <p:ext uri="{BB962C8B-B14F-4D97-AF65-F5344CB8AC3E}">
        <p14:creationId xmlns="" xmlns:p14="http://schemas.microsoft.com/office/powerpoint/2010/main" val="3533505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BEFA404-3C4A-56FB-66B3-874119E7E8D3}"/>
              </a:ext>
            </a:extLst>
          </p:cNvPr>
          <p:cNvSpPr txBox="1"/>
          <p:nvPr/>
        </p:nvSpPr>
        <p:spPr>
          <a:xfrm>
            <a:off x="3872753" y="2476090"/>
            <a:ext cx="4805082" cy="1015663"/>
          </a:xfrm>
          <a:prstGeom prst="rect">
            <a:avLst/>
          </a:prstGeom>
          <a:noFill/>
        </p:spPr>
        <p:txBody>
          <a:bodyPr wrap="square" rtlCol="0">
            <a:spAutoFit/>
          </a:bodyPr>
          <a:lstStyle/>
          <a:p>
            <a:r>
              <a:rPr lang="en-IN" sz="6000" dirty="0">
                <a:solidFill>
                  <a:schemeClr val="bg1"/>
                </a:solidFill>
                <a:latin typeface="Algerian" panose="04020705040A02060702" pitchFamily="82" charset="0"/>
              </a:rPr>
              <a:t>THANK YOU</a:t>
            </a:r>
          </a:p>
        </p:txBody>
      </p:sp>
    </p:spTree>
    <p:extLst>
      <p:ext uri="{BB962C8B-B14F-4D97-AF65-F5344CB8AC3E}">
        <p14:creationId xmlns="" xmlns:p14="http://schemas.microsoft.com/office/powerpoint/2010/main" val="292726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AA3BA44-AAD3-EC53-5AE1-740531CE8130}"/>
              </a:ext>
            </a:extLst>
          </p:cNvPr>
          <p:cNvSpPr txBox="1"/>
          <p:nvPr/>
        </p:nvSpPr>
        <p:spPr>
          <a:xfrm>
            <a:off x="470140" y="444260"/>
            <a:ext cx="11037498" cy="2308324"/>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LAUNCH A WEB SERVER INSTANCE </a:t>
            </a:r>
          </a:p>
          <a:p>
            <a:endParaRPr lang="en-IN" b="1"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Step 1 : Choose EC2  to open EC2 console , from instances click launch instance  and give name as web server 1 </a:t>
            </a:r>
          </a:p>
          <a:p>
            <a:r>
              <a:rPr lang="en-IN" dirty="0">
                <a:solidFill>
                  <a:schemeClr val="bg1"/>
                </a:solidFill>
                <a:latin typeface="Times New Roman" panose="02020603050405020304" pitchFamily="18" charset="0"/>
                <a:cs typeface="Times New Roman" panose="02020603050405020304" pitchFamily="18" charset="0"/>
              </a:rPr>
              <a:t>Step 2 : Keep Amazon Linux </a:t>
            </a:r>
            <a:r>
              <a:rPr lang="en-IN" dirty="0" err="1">
                <a:solidFill>
                  <a:schemeClr val="bg1"/>
                </a:solidFill>
                <a:latin typeface="Times New Roman" panose="02020603050405020304" pitchFamily="18" charset="0"/>
                <a:cs typeface="Times New Roman" panose="02020603050405020304" pitchFamily="18" charset="0"/>
              </a:rPr>
              <a:t>selelct</a:t>
            </a:r>
            <a:r>
              <a:rPr lang="en-IN" dirty="0">
                <a:solidFill>
                  <a:schemeClr val="bg1"/>
                </a:solidFill>
                <a:latin typeface="Times New Roman" panose="02020603050405020304" pitchFamily="18" charset="0"/>
                <a:cs typeface="Times New Roman" panose="02020603050405020304" pitchFamily="18" charset="0"/>
              </a:rPr>
              <a:t> and select amazon </a:t>
            </a:r>
            <a:r>
              <a:rPr lang="en-IN" dirty="0" err="1">
                <a:solidFill>
                  <a:schemeClr val="bg1"/>
                </a:solidFill>
                <a:latin typeface="Times New Roman" panose="02020603050405020304" pitchFamily="18" charset="0"/>
                <a:cs typeface="Times New Roman" panose="02020603050405020304" pitchFamily="18" charset="0"/>
              </a:rPr>
              <a:t>linux</a:t>
            </a:r>
            <a:r>
              <a:rPr lang="en-IN" dirty="0">
                <a:solidFill>
                  <a:schemeClr val="bg1"/>
                </a:solidFill>
                <a:latin typeface="Times New Roman" panose="02020603050405020304" pitchFamily="18" charset="0"/>
                <a:cs typeface="Times New Roman" panose="02020603050405020304" pitchFamily="18" charset="0"/>
              </a:rPr>
              <a:t> 2023 AMI  , Choose t2.micro </a:t>
            </a:r>
          </a:p>
          <a:p>
            <a:r>
              <a:rPr lang="en-IN" dirty="0">
                <a:solidFill>
                  <a:schemeClr val="bg1"/>
                </a:solidFill>
                <a:latin typeface="Times New Roman" panose="02020603050405020304" pitchFamily="18" charset="0"/>
                <a:cs typeface="Times New Roman" panose="02020603050405020304" pitchFamily="18" charset="0"/>
              </a:rPr>
              <a:t>Step 3 : Choose key pair name to </a:t>
            </a:r>
            <a:r>
              <a:rPr lang="en-IN" dirty="0" err="1">
                <a:solidFill>
                  <a:schemeClr val="bg1"/>
                </a:solidFill>
                <a:latin typeface="Times New Roman" panose="02020603050405020304" pitchFamily="18" charset="0"/>
                <a:cs typeface="Times New Roman" panose="02020603050405020304" pitchFamily="18" charset="0"/>
              </a:rPr>
              <a:t>vockey</a:t>
            </a:r>
            <a:r>
              <a:rPr lang="en-IN" dirty="0">
                <a:solidFill>
                  <a:schemeClr val="bg1"/>
                </a:solidFill>
                <a:latin typeface="Times New Roman" panose="02020603050405020304" pitchFamily="18" charset="0"/>
                <a:cs typeface="Times New Roman" panose="02020603050405020304" pitchFamily="18" charset="0"/>
              </a:rPr>
              <a:t> , in network settings choose edit select network to lab-</a:t>
            </a:r>
            <a:r>
              <a:rPr lang="en-IN" dirty="0" err="1">
                <a:solidFill>
                  <a:schemeClr val="bg1"/>
                </a:solidFill>
                <a:latin typeface="Times New Roman" panose="02020603050405020304" pitchFamily="18" charset="0"/>
                <a:cs typeface="Times New Roman" panose="02020603050405020304" pitchFamily="18" charset="0"/>
              </a:rPr>
              <a:t>vpc</a:t>
            </a:r>
            <a:r>
              <a:rPr lang="en-IN" dirty="0">
                <a:solidFill>
                  <a:schemeClr val="bg1"/>
                </a:solidFill>
                <a:latin typeface="Times New Roman" panose="02020603050405020304" pitchFamily="18" charset="0"/>
                <a:cs typeface="Times New Roman" panose="02020603050405020304" pitchFamily="18" charset="0"/>
              </a:rPr>
              <a:t> ,subnet to lab-subnet-public2 and </a:t>
            </a:r>
            <a:r>
              <a:rPr lang="en-IN" dirty="0" err="1">
                <a:solidFill>
                  <a:schemeClr val="bg1"/>
                </a:solidFill>
                <a:latin typeface="Times New Roman" panose="02020603050405020304" pitchFamily="18" charset="0"/>
                <a:cs typeface="Times New Roman" panose="02020603050405020304" pitchFamily="18" charset="0"/>
              </a:rPr>
              <a:t>auton</a:t>
            </a:r>
            <a:r>
              <a:rPr lang="en-IN" dirty="0">
                <a:solidFill>
                  <a:schemeClr val="bg1"/>
                </a:solidFill>
                <a:latin typeface="Times New Roman" panose="02020603050405020304" pitchFamily="18" charset="0"/>
                <a:cs typeface="Times New Roman" panose="02020603050405020304" pitchFamily="18" charset="0"/>
              </a:rPr>
              <a:t> assign to enable </a:t>
            </a:r>
          </a:p>
          <a:p>
            <a:r>
              <a:rPr lang="en-IN" dirty="0">
                <a:solidFill>
                  <a:schemeClr val="bg1"/>
                </a:solidFill>
                <a:latin typeface="Times New Roman" panose="02020603050405020304" pitchFamily="18" charset="0"/>
                <a:cs typeface="Times New Roman" panose="02020603050405020304" pitchFamily="18" charset="0"/>
              </a:rPr>
              <a:t>Step 4 : Under firewall choose select existing security group , for common security groups select web security group </a:t>
            </a:r>
          </a:p>
          <a:p>
            <a:r>
              <a:rPr lang="en-IN" dirty="0">
                <a:solidFill>
                  <a:schemeClr val="bg1"/>
                </a:solidFill>
                <a:latin typeface="Times New Roman" panose="02020603050405020304" pitchFamily="18" charset="0"/>
                <a:cs typeface="Times New Roman" panose="02020603050405020304" pitchFamily="18" charset="0"/>
              </a:rPr>
              <a:t>Step 5 : Expand the advanced details panel , scroll down </a:t>
            </a:r>
            <a:r>
              <a:rPr lang="en-IN" dirty="0" err="1">
                <a:solidFill>
                  <a:schemeClr val="bg1"/>
                </a:solidFill>
                <a:latin typeface="Times New Roman" panose="02020603050405020304" pitchFamily="18" charset="0"/>
                <a:cs typeface="Times New Roman" panose="02020603050405020304" pitchFamily="18" charset="0"/>
              </a:rPr>
              <a:t>upto</a:t>
            </a:r>
            <a:r>
              <a:rPr lang="en-IN" dirty="0">
                <a:solidFill>
                  <a:schemeClr val="bg1"/>
                </a:solidFill>
                <a:latin typeface="Times New Roman" panose="02020603050405020304" pitchFamily="18" charset="0"/>
                <a:cs typeface="Times New Roman" panose="02020603050405020304" pitchFamily="18" charset="0"/>
              </a:rPr>
              <a:t> the user data box appear </a:t>
            </a:r>
          </a:p>
        </p:txBody>
      </p:sp>
      <p:sp>
        <p:nvSpPr>
          <p:cNvPr id="3" name="Rectangle 1">
            <a:extLst>
              <a:ext uri="{FF2B5EF4-FFF2-40B4-BE49-F238E27FC236}">
                <a16:creationId xmlns="" xmlns:a16="http://schemas.microsoft.com/office/drawing/2014/main" id="{23EDB1A9-A1B2-E753-C4A7-F57831B65A67}"/>
              </a:ext>
            </a:extLst>
          </p:cNvPr>
          <p:cNvSpPr>
            <a:spLocks noChangeArrowheads="1"/>
          </p:cNvSpPr>
          <p:nvPr/>
        </p:nvSpPr>
        <p:spPr bwMode="auto">
          <a:xfrm>
            <a:off x="1577451" y="2842086"/>
            <a:ext cx="7333173" cy="166199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55555"/>
                </a:solidFill>
                <a:effectLst/>
                <a:latin typeface="inherit"/>
              </a:rPr>
              <a:t>#!/bin/bash</a:t>
            </a:r>
            <a:endParaRPr kumimoji="0" lang="en-US" altLang="en-US" sz="1200" b="0" i="0" u="none" strike="noStrike" cap="none" normalizeH="0" baseline="0" dirty="0">
              <a:ln>
                <a:noFill/>
              </a:ln>
              <a:solidFill>
                <a:srgbClr val="AA55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A5500"/>
                </a:solidFill>
                <a:effectLst/>
                <a:latin typeface="inherit"/>
              </a:rPr>
              <a:t># Install Apache Web Server and PHP</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3300AA"/>
                </a:solidFill>
                <a:effectLst/>
                <a:latin typeface="inherit"/>
              </a:rPr>
              <a:t>sudo</a:t>
            </a:r>
            <a:r>
              <a:rPr kumimoji="0" lang="en-US" altLang="en-US" sz="1200" b="0" i="0" u="none" strike="noStrike" cap="none" normalizeH="0" baseline="0" dirty="0">
                <a:ln>
                  <a:noFill/>
                </a:ln>
                <a:solidFill>
                  <a:srgbClr val="333333"/>
                </a:solidFill>
                <a:effectLst/>
                <a:latin typeface="inherit"/>
              </a:rPr>
              <a:t> </a:t>
            </a:r>
            <a:r>
              <a:rPr kumimoji="0" lang="en-US" altLang="en-US" sz="1200" b="0" i="0" u="none" strike="noStrike" cap="none" normalizeH="0" baseline="0" dirty="0" err="1">
                <a:ln>
                  <a:noFill/>
                </a:ln>
                <a:solidFill>
                  <a:srgbClr val="333333"/>
                </a:solidFill>
                <a:effectLst/>
                <a:latin typeface="inherit"/>
              </a:rPr>
              <a:t>dnf</a:t>
            </a:r>
            <a:r>
              <a:rPr kumimoji="0" lang="en-US" altLang="en-US" sz="1200" b="0" i="0" u="none" strike="noStrike" cap="none" normalizeH="0" baseline="0" dirty="0">
                <a:ln>
                  <a:noFill/>
                </a:ln>
                <a:solidFill>
                  <a:srgbClr val="333333"/>
                </a:solidFill>
                <a:effectLst/>
                <a:latin typeface="inherit"/>
              </a:rPr>
              <a:t> install </a:t>
            </a:r>
            <a:r>
              <a:rPr kumimoji="0" lang="en-US" altLang="en-US" sz="1200" b="0" i="0" u="none" strike="noStrike" cap="none" normalizeH="0" baseline="0" dirty="0">
                <a:ln>
                  <a:noFill/>
                </a:ln>
                <a:solidFill>
                  <a:srgbClr val="0000CC"/>
                </a:solidFill>
                <a:effectLst/>
                <a:latin typeface="inherit"/>
              </a:rPr>
              <a:t>-y</a:t>
            </a:r>
            <a:r>
              <a:rPr kumimoji="0" lang="en-US" altLang="en-US" sz="1200" b="0" i="0" u="none" strike="noStrike" cap="none" normalizeH="0" baseline="0" dirty="0">
                <a:ln>
                  <a:noFill/>
                </a:ln>
                <a:solidFill>
                  <a:srgbClr val="333333"/>
                </a:solidFill>
                <a:effectLst/>
                <a:latin typeface="inherit"/>
              </a:rPr>
              <a:t> httpd </a:t>
            </a:r>
            <a:r>
              <a:rPr kumimoji="0" lang="en-US" altLang="en-US" sz="1200" b="0" i="0" u="none" strike="noStrike" cap="none" normalizeH="0" baseline="0" dirty="0" err="1">
                <a:ln>
                  <a:noFill/>
                </a:ln>
                <a:solidFill>
                  <a:srgbClr val="3300AA"/>
                </a:solidFill>
                <a:effectLst/>
                <a:latin typeface="inherit"/>
              </a:rPr>
              <a:t>wget</a:t>
            </a:r>
            <a:r>
              <a:rPr kumimoji="0" lang="en-US" altLang="en-US" sz="1200" b="0" i="0" u="none" strike="noStrike" cap="none" normalizeH="0" baseline="0" dirty="0">
                <a:ln>
                  <a:noFill/>
                </a:ln>
                <a:solidFill>
                  <a:srgbClr val="333333"/>
                </a:solidFill>
                <a:effectLst/>
                <a:latin typeface="inherit"/>
              </a:rPr>
              <a:t> </a:t>
            </a:r>
            <a:r>
              <a:rPr kumimoji="0" lang="en-US" altLang="en-US" sz="1200" b="0" i="0" u="none" strike="noStrike" cap="none" normalizeH="0" baseline="0" dirty="0" err="1">
                <a:ln>
                  <a:noFill/>
                </a:ln>
                <a:solidFill>
                  <a:srgbClr val="333333"/>
                </a:solidFill>
                <a:effectLst/>
                <a:latin typeface="inherit"/>
              </a:rPr>
              <a:t>php</a:t>
            </a:r>
            <a:r>
              <a:rPr kumimoji="0" lang="en-US" altLang="en-US" sz="1200" b="0" i="0" u="none" strike="noStrike" cap="none" normalizeH="0" baseline="0" dirty="0">
                <a:ln>
                  <a:noFill/>
                </a:ln>
                <a:solidFill>
                  <a:srgbClr val="333333"/>
                </a:solidFill>
                <a:effectLst/>
                <a:latin typeface="inherit"/>
              </a:rPr>
              <a:t> mariadb105-server</a:t>
            </a:r>
            <a:endParaRPr kumimoji="0" lang="en-US" altLang="en-US" sz="1200" b="0" i="0" u="none" strike="noStrike" cap="none" normalizeH="0" baseline="0" dirty="0">
              <a:ln>
                <a:noFill/>
              </a:ln>
              <a:solidFill>
                <a:srgbClr val="AA55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A5500"/>
                </a:solidFill>
                <a:effectLst/>
                <a:latin typeface="inherit"/>
              </a:rPr>
              <a:t># Download Lab files get</a:t>
            </a:r>
            <a:r>
              <a:rPr kumimoji="0" lang="en-US" altLang="en-US" sz="1200" b="0" i="0" u="none" strike="noStrike" cap="none" normalizeH="0" baseline="0" dirty="0">
                <a:ln>
                  <a:noFill/>
                </a:ln>
                <a:solidFill>
                  <a:srgbClr val="333333"/>
                </a:solidFill>
                <a:effectLst/>
                <a:latin typeface="inherit"/>
              </a:rPr>
              <a:t> https://aws-tc-largeobjects.s3.us-west-2.amazonaws.com/CUR-TF-100-ACCLFO-2-9026/2-lab2-vpc/s3/lab-app.zip</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inherit"/>
              </a:rPr>
              <a:t>unzip lab-app.zip </a:t>
            </a:r>
            <a:r>
              <a:rPr kumimoji="0" lang="en-US" altLang="en-US" sz="1200" b="0" i="0" u="none" strike="noStrike" cap="none" normalizeH="0" baseline="0" dirty="0">
                <a:ln>
                  <a:noFill/>
                </a:ln>
                <a:solidFill>
                  <a:srgbClr val="0000CC"/>
                </a:solidFill>
                <a:effectLst/>
                <a:latin typeface="inherit"/>
              </a:rPr>
              <a:t>-d</a:t>
            </a:r>
            <a:r>
              <a:rPr kumimoji="0" lang="en-US" altLang="en-US" sz="1200" b="0" i="0" u="none" strike="noStrike" cap="none" normalizeH="0" baseline="0" dirty="0">
                <a:ln>
                  <a:noFill/>
                </a:ln>
                <a:solidFill>
                  <a:srgbClr val="333333"/>
                </a:solidFill>
                <a:effectLst/>
                <a:latin typeface="inherit"/>
              </a:rPr>
              <a:t> /var/www/html/</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A5500"/>
                </a:solidFill>
                <a:effectLst/>
                <a:latin typeface="inherit"/>
              </a:rPr>
              <a:t># Turn on web server</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333333"/>
                </a:solidFill>
                <a:effectLst/>
                <a:latin typeface="inherit"/>
              </a:rPr>
              <a:t>chkconfig</a:t>
            </a:r>
            <a:r>
              <a:rPr kumimoji="0" lang="en-US" altLang="en-US" sz="1200" b="0" i="0" u="none" strike="noStrike" cap="none" normalizeH="0" baseline="0" dirty="0">
                <a:ln>
                  <a:noFill/>
                </a:ln>
                <a:solidFill>
                  <a:srgbClr val="333333"/>
                </a:solidFill>
                <a:effectLst/>
                <a:latin typeface="inherit"/>
              </a:rPr>
              <a:t> httpd 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00AA"/>
                </a:solidFill>
                <a:effectLst/>
                <a:latin typeface="inherit"/>
              </a:rPr>
              <a:t>service</a:t>
            </a:r>
            <a:r>
              <a:rPr kumimoji="0" lang="en-US" altLang="en-US" sz="1200" b="0" i="0" u="none" strike="noStrike" cap="none" normalizeH="0" baseline="0" dirty="0">
                <a:ln>
                  <a:noFill/>
                </a:ln>
                <a:solidFill>
                  <a:srgbClr val="333333"/>
                </a:solidFill>
                <a:effectLst/>
                <a:latin typeface="inherit"/>
              </a:rPr>
              <a:t> httpd </a:t>
            </a:r>
            <a:r>
              <a:rPr kumimoji="0" lang="en-US" altLang="en-US" sz="1200" b="0" i="0" u="none" strike="noStrike" cap="none" normalizeH="0" baseline="0" dirty="0">
                <a:ln>
                  <a:noFill/>
                </a:ln>
                <a:solidFill>
                  <a:srgbClr val="3300AA"/>
                </a:solidFill>
                <a:effectLst/>
                <a:latin typeface="inherit"/>
              </a:rPr>
              <a:t>start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 xmlns:a16="http://schemas.microsoft.com/office/drawing/2014/main" id="{A2B92109-CB30-4A66-28F9-742D725EB816}"/>
              </a:ext>
            </a:extLst>
          </p:cNvPr>
          <p:cNvSpPr txBox="1"/>
          <p:nvPr/>
        </p:nvSpPr>
        <p:spPr>
          <a:xfrm>
            <a:off x="594502" y="4593581"/>
            <a:ext cx="10826871" cy="1477328"/>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Step 6: At the bottom SUMMARY panel choose launch instance ,click on view instances  </a:t>
            </a:r>
          </a:p>
          <a:p>
            <a:r>
              <a:rPr lang="en-IN" dirty="0">
                <a:solidFill>
                  <a:schemeClr val="bg1"/>
                </a:solidFill>
                <a:latin typeface="Times New Roman" panose="02020603050405020304" pitchFamily="18" charset="0"/>
                <a:cs typeface="Times New Roman" panose="02020603050405020304" pitchFamily="18" charset="0"/>
              </a:rPr>
              <a:t>Step 7 : Wait until web server 1 shows 2/2 checks passed </a:t>
            </a:r>
          </a:p>
          <a:p>
            <a:r>
              <a:rPr lang="en-IN" dirty="0">
                <a:solidFill>
                  <a:schemeClr val="bg1"/>
                </a:solidFill>
                <a:latin typeface="Times New Roman" panose="02020603050405020304" pitchFamily="18" charset="0"/>
                <a:cs typeface="Times New Roman" panose="02020603050405020304" pitchFamily="18" charset="0"/>
              </a:rPr>
              <a:t>Step 8 : Copy the public ipv4 </a:t>
            </a:r>
            <a:r>
              <a:rPr lang="en-IN" dirty="0" err="1">
                <a:solidFill>
                  <a:schemeClr val="bg1"/>
                </a:solidFill>
                <a:latin typeface="Times New Roman" panose="02020603050405020304" pitchFamily="18" charset="0"/>
                <a:cs typeface="Times New Roman" panose="02020603050405020304" pitchFamily="18" charset="0"/>
              </a:rPr>
              <a:t>dns</a:t>
            </a:r>
            <a:r>
              <a:rPr lang="en-IN" dirty="0">
                <a:solidFill>
                  <a:schemeClr val="bg1"/>
                </a:solidFill>
                <a:latin typeface="Times New Roman" panose="02020603050405020304" pitchFamily="18" charset="0"/>
                <a:cs typeface="Times New Roman" panose="02020603050405020304" pitchFamily="18" charset="0"/>
              </a:rPr>
              <a:t> value present in details tab </a:t>
            </a:r>
          </a:p>
          <a:p>
            <a:r>
              <a:rPr lang="en-IN" dirty="0">
                <a:solidFill>
                  <a:schemeClr val="bg1"/>
                </a:solidFill>
                <a:latin typeface="Times New Roman" panose="02020603050405020304" pitchFamily="18" charset="0"/>
                <a:cs typeface="Times New Roman" panose="02020603050405020304" pitchFamily="18" charset="0"/>
              </a:rPr>
              <a:t>Step 9 : Open a new browser , copy the public </a:t>
            </a:r>
            <a:r>
              <a:rPr lang="en-IN" dirty="0" err="1">
                <a:solidFill>
                  <a:schemeClr val="bg1"/>
                </a:solidFill>
                <a:latin typeface="Times New Roman" panose="02020603050405020304" pitchFamily="18" charset="0"/>
                <a:cs typeface="Times New Roman" panose="02020603050405020304" pitchFamily="18" charset="0"/>
              </a:rPr>
              <a:t>dns</a:t>
            </a:r>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latin typeface="Times New Roman" panose="02020603050405020304" pitchFamily="18" charset="0"/>
                <a:cs typeface="Times New Roman" panose="02020603050405020304" pitchFamily="18" charset="0"/>
              </a:rPr>
              <a:t>Step 10 : Finally we see a web page displaying AWS logo and instances meta-data values  </a:t>
            </a:r>
          </a:p>
        </p:txBody>
      </p:sp>
    </p:spTree>
    <p:extLst>
      <p:ext uri="{BB962C8B-B14F-4D97-AF65-F5344CB8AC3E}">
        <p14:creationId xmlns="" xmlns:p14="http://schemas.microsoft.com/office/powerpoint/2010/main" val="121119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4EB48C0-603D-A80E-72F6-247947093F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408" y="310551"/>
            <a:ext cx="3666226" cy="2760454"/>
          </a:xfrm>
          <a:prstGeom prst="rect">
            <a:avLst/>
          </a:prstGeom>
        </p:spPr>
      </p:pic>
      <p:pic>
        <p:nvPicPr>
          <p:cNvPr id="9" name="Picture 8">
            <a:extLst>
              <a:ext uri="{FF2B5EF4-FFF2-40B4-BE49-F238E27FC236}">
                <a16:creationId xmlns="" xmlns:a16="http://schemas.microsoft.com/office/drawing/2014/main" id="{BBBFAC5D-3EA6-B40C-1643-D6B891E979F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76778" y="310550"/>
            <a:ext cx="3778368" cy="2760453"/>
          </a:xfrm>
          <a:prstGeom prst="rect">
            <a:avLst/>
          </a:prstGeom>
        </p:spPr>
      </p:pic>
      <p:pic>
        <p:nvPicPr>
          <p:cNvPr id="11" name="Picture 10">
            <a:extLst>
              <a:ext uri="{FF2B5EF4-FFF2-40B4-BE49-F238E27FC236}">
                <a16:creationId xmlns="" xmlns:a16="http://schemas.microsoft.com/office/drawing/2014/main" id="{7447D2B2-4E4C-0DCE-51D1-F8B248728C5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867290" y="310550"/>
            <a:ext cx="3959525" cy="2760453"/>
          </a:xfrm>
          <a:prstGeom prst="rect">
            <a:avLst/>
          </a:prstGeom>
        </p:spPr>
      </p:pic>
      <p:pic>
        <p:nvPicPr>
          <p:cNvPr id="13" name="Picture 12">
            <a:extLst>
              <a:ext uri="{FF2B5EF4-FFF2-40B4-BE49-F238E27FC236}">
                <a16:creationId xmlns="" xmlns:a16="http://schemas.microsoft.com/office/drawing/2014/main" id="{697F5F8D-C804-06C8-5094-27B94B7B6A57}"/>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98408" y="3429000"/>
            <a:ext cx="3666226" cy="2760454"/>
          </a:xfrm>
          <a:prstGeom prst="rect">
            <a:avLst/>
          </a:prstGeom>
        </p:spPr>
      </p:pic>
      <p:pic>
        <p:nvPicPr>
          <p:cNvPr id="15" name="Picture 14">
            <a:extLst>
              <a:ext uri="{FF2B5EF4-FFF2-40B4-BE49-F238E27FC236}">
                <a16:creationId xmlns="" xmlns:a16="http://schemas.microsoft.com/office/drawing/2014/main" id="{4C3955A6-A01F-BBD5-1A8A-BA1E28F45EE8}"/>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005534" y="3429000"/>
            <a:ext cx="3778368" cy="2760453"/>
          </a:xfrm>
          <a:prstGeom prst="rect">
            <a:avLst/>
          </a:prstGeom>
        </p:spPr>
      </p:pic>
      <p:pic>
        <p:nvPicPr>
          <p:cNvPr id="17" name="Picture 16">
            <a:extLst>
              <a:ext uri="{FF2B5EF4-FFF2-40B4-BE49-F238E27FC236}">
                <a16:creationId xmlns="" xmlns:a16="http://schemas.microsoft.com/office/drawing/2014/main" id="{6BF16B0A-0D48-E233-AD40-ACF96AD53674}"/>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7924802" y="3429000"/>
            <a:ext cx="3959525" cy="2760453"/>
          </a:xfrm>
          <a:prstGeom prst="rect">
            <a:avLst/>
          </a:prstGeom>
        </p:spPr>
      </p:pic>
    </p:spTree>
    <p:extLst>
      <p:ext uri="{BB962C8B-B14F-4D97-AF65-F5344CB8AC3E}">
        <p14:creationId xmlns="" xmlns:p14="http://schemas.microsoft.com/office/powerpoint/2010/main" val="33032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3A6319E-7925-85E3-3340-66EA2D091E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12544" y="655608"/>
            <a:ext cx="4520241" cy="2963173"/>
          </a:xfrm>
          <a:prstGeom prst="rect">
            <a:avLst/>
          </a:prstGeom>
        </p:spPr>
      </p:pic>
      <p:sp>
        <p:nvSpPr>
          <p:cNvPr id="4" name="TextBox 3">
            <a:extLst>
              <a:ext uri="{FF2B5EF4-FFF2-40B4-BE49-F238E27FC236}">
                <a16:creationId xmlns="" xmlns:a16="http://schemas.microsoft.com/office/drawing/2014/main" id="{BECC3993-079F-3510-EBFB-8DF3E39F5852}"/>
              </a:ext>
            </a:extLst>
          </p:cNvPr>
          <p:cNvSpPr txBox="1"/>
          <p:nvPr/>
        </p:nvSpPr>
        <p:spPr>
          <a:xfrm>
            <a:off x="2264349" y="4011367"/>
            <a:ext cx="9533626"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Finally, a web page opens displaying the AWS logo  and instances of metadata values </a:t>
            </a:r>
          </a:p>
        </p:txBody>
      </p:sp>
    </p:spTree>
    <p:extLst>
      <p:ext uri="{BB962C8B-B14F-4D97-AF65-F5344CB8AC3E}">
        <p14:creationId xmlns="" xmlns:p14="http://schemas.microsoft.com/office/powerpoint/2010/main" val="197944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EC9754E-29F7-84E1-1D38-D7A36EFD1300}"/>
              </a:ext>
            </a:extLst>
          </p:cNvPr>
          <p:cNvSpPr txBox="1"/>
          <p:nvPr/>
        </p:nvSpPr>
        <p:spPr>
          <a:xfrm>
            <a:off x="768403" y="417866"/>
            <a:ext cx="11094099" cy="4893647"/>
          </a:xfrm>
          <a:prstGeom prst="rect">
            <a:avLst/>
          </a:prstGeom>
          <a:noFill/>
        </p:spPr>
        <p:txBody>
          <a:bodyPr wrap="square" rtlCol="0">
            <a:spAutoFit/>
          </a:bodyPr>
          <a:lstStyle/>
          <a:p>
            <a:r>
              <a:rPr lang="en-US" sz="3200" b="1" dirty="0"/>
              <a:t>                             </a:t>
            </a:r>
            <a:r>
              <a:rPr lang="en-US" sz="3200" b="1" dirty="0">
                <a:solidFill>
                  <a:schemeClr val="bg1"/>
                </a:solidFill>
                <a:latin typeface="Times New Roman" panose="02020603050405020304" pitchFamily="18" charset="0"/>
                <a:cs typeface="Times New Roman" panose="02020603050405020304" pitchFamily="18" charset="0"/>
              </a:rPr>
              <a:t>AWS EC2 INSTANCE</a:t>
            </a:r>
          </a:p>
          <a:p>
            <a:endParaRPr lang="en-US" sz="3200" b="1" dirty="0">
              <a:latin typeface="Times New Roman" panose="02020603050405020304" pitchFamily="18" charset="0"/>
              <a:cs typeface="Times New Roman" panose="02020603050405020304" pitchFamily="18" charset="0"/>
            </a:endParaRPr>
          </a:p>
          <a:p>
            <a:r>
              <a:rPr lang="en-US" sz="2400" b="1" u="sng" dirty="0">
                <a:solidFill>
                  <a:schemeClr val="bg1"/>
                </a:solidFill>
                <a:latin typeface="Times New Roman" panose="02020603050405020304" pitchFamily="18" charset="0"/>
                <a:cs typeface="Times New Roman" panose="02020603050405020304" pitchFamily="18" charset="0"/>
              </a:rPr>
              <a:t>CREATING AN EC2 INSTANCE:  </a:t>
            </a:r>
          </a:p>
          <a:p>
            <a:endParaRPr lang="en-US" sz="2400" b="1" u="sng"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Step-1: Go to AWS services , click EC2 and then select ‘launch instances’.</a:t>
            </a:r>
          </a:p>
          <a:p>
            <a:r>
              <a:rPr lang="en-US" sz="2000" dirty="0">
                <a:solidFill>
                  <a:schemeClr val="bg1"/>
                </a:solidFill>
                <a:latin typeface="Times New Roman" panose="02020603050405020304" pitchFamily="18" charset="0"/>
                <a:cs typeface="Times New Roman" panose="02020603050405020304" pitchFamily="18" charset="0"/>
              </a:rPr>
              <a:t>Step-2: Name the instance, select an AMI(LINUX,WINOWS server) , select a key pair and click launch instance.</a:t>
            </a:r>
          </a:p>
          <a:p>
            <a:r>
              <a:rPr lang="en-US" sz="2000" dirty="0">
                <a:solidFill>
                  <a:schemeClr val="bg1"/>
                </a:solidFill>
                <a:latin typeface="Times New Roman" panose="02020603050405020304" pitchFamily="18" charset="0"/>
                <a:cs typeface="Times New Roman" panose="02020603050405020304" pitchFamily="18" charset="0"/>
              </a:rPr>
              <a:t>Step-3:  For </a:t>
            </a:r>
            <a:r>
              <a:rPr lang="en-US" sz="2000" dirty="0" err="1">
                <a:solidFill>
                  <a:schemeClr val="bg1"/>
                </a:solidFill>
                <a:latin typeface="Times New Roman" panose="02020603050405020304" pitchFamily="18" charset="0"/>
                <a:cs typeface="Times New Roman" panose="02020603050405020304" pitchFamily="18" charset="0"/>
              </a:rPr>
              <a:t>linux</a:t>
            </a:r>
            <a:r>
              <a:rPr lang="en-US" sz="2000" dirty="0">
                <a:solidFill>
                  <a:schemeClr val="bg1"/>
                </a:solidFill>
                <a:latin typeface="Times New Roman" panose="02020603050405020304" pitchFamily="18" charset="0"/>
                <a:cs typeface="Times New Roman" panose="02020603050405020304" pitchFamily="18" charset="0"/>
              </a:rPr>
              <a:t>-select </a:t>
            </a:r>
            <a:r>
              <a:rPr lang="en-US" sz="2000" dirty="0" err="1">
                <a:solidFill>
                  <a:schemeClr val="bg1"/>
                </a:solidFill>
                <a:latin typeface="Times New Roman" panose="02020603050405020304" pitchFamily="18" charset="0"/>
                <a:cs typeface="Times New Roman" panose="02020603050405020304" pitchFamily="18" charset="0"/>
              </a:rPr>
              <a:t>ppk</a:t>
            </a:r>
            <a:r>
              <a:rPr lang="en-US" sz="2000" dirty="0">
                <a:solidFill>
                  <a:schemeClr val="bg1"/>
                </a:solidFill>
                <a:latin typeface="Times New Roman" panose="02020603050405020304" pitchFamily="18" charset="0"/>
                <a:cs typeface="Times New Roman" panose="02020603050405020304" pitchFamily="18" charset="0"/>
              </a:rPr>
              <a:t> key and for windows server-select </a:t>
            </a:r>
            <a:r>
              <a:rPr lang="en-US" sz="2000" dirty="0" err="1">
                <a:solidFill>
                  <a:schemeClr val="bg1"/>
                </a:solidFill>
                <a:latin typeface="Times New Roman" panose="02020603050405020304" pitchFamily="18" charset="0"/>
                <a:cs typeface="Times New Roman" panose="02020603050405020304" pitchFamily="18" charset="0"/>
              </a:rPr>
              <a:t>pem</a:t>
            </a:r>
            <a:r>
              <a:rPr lang="en-US" sz="2000" dirty="0">
                <a:solidFill>
                  <a:schemeClr val="bg1"/>
                </a:solidFill>
                <a:latin typeface="Times New Roman" panose="02020603050405020304" pitchFamily="18" charset="0"/>
                <a:cs typeface="Times New Roman" panose="02020603050405020304" pitchFamily="18" charset="0"/>
              </a:rPr>
              <a:t> key. </a:t>
            </a:r>
          </a:p>
          <a:p>
            <a:r>
              <a:rPr lang="en-US" sz="2000" dirty="0">
                <a:solidFill>
                  <a:schemeClr val="bg1"/>
                </a:solidFill>
                <a:latin typeface="Times New Roman" panose="02020603050405020304" pitchFamily="18" charset="0"/>
                <a:cs typeface="Times New Roman" panose="02020603050405020304" pitchFamily="18" charset="0"/>
              </a:rPr>
              <a:t>Step-4:  If a key pair is not available create a new key.   </a:t>
            </a:r>
          </a:p>
          <a:p>
            <a:r>
              <a:rPr lang="en-US" sz="2000" dirty="0">
                <a:solidFill>
                  <a:schemeClr val="bg1"/>
                </a:solidFill>
                <a:latin typeface="Times New Roman" panose="02020603050405020304" pitchFamily="18" charset="0"/>
                <a:cs typeface="Times New Roman" panose="02020603050405020304" pitchFamily="18" charset="0"/>
              </a:rPr>
              <a:t>Step-5:  For </a:t>
            </a:r>
            <a:r>
              <a:rPr lang="en-US" sz="2000" dirty="0" err="1">
                <a:solidFill>
                  <a:schemeClr val="bg1"/>
                </a:solidFill>
                <a:latin typeface="Times New Roman" panose="02020603050405020304" pitchFamily="18" charset="0"/>
                <a:cs typeface="Times New Roman" panose="02020603050405020304" pitchFamily="18" charset="0"/>
              </a:rPr>
              <a:t>linux</a:t>
            </a:r>
            <a:r>
              <a:rPr lang="en-US" sz="2000" dirty="0">
                <a:solidFill>
                  <a:schemeClr val="bg1"/>
                </a:solidFill>
                <a:latin typeface="Times New Roman" panose="02020603050405020304" pitchFamily="18" charset="0"/>
                <a:cs typeface="Times New Roman" panose="02020603050405020304" pitchFamily="18" charset="0"/>
              </a:rPr>
              <a:t>-click connect to instance you will be redirected to the CLI (or) open the putty file configure it to not timeout, and configure putty session. This will redirects you to the CLI.  </a:t>
            </a:r>
          </a:p>
          <a:p>
            <a:r>
              <a:rPr lang="en-US" sz="2000" dirty="0">
                <a:solidFill>
                  <a:schemeClr val="bg1"/>
                </a:solidFill>
                <a:latin typeface="Times New Roman" panose="02020603050405020304" pitchFamily="18" charset="0"/>
                <a:cs typeface="Times New Roman" panose="02020603050405020304" pitchFamily="18" charset="0"/>
              </a:rPr>
              <a:t>            For windows server-click </a:t>
            </a:r>
            <a:r>
              <a:rPr lang="en-US" sz="2000" dirty="0" err="1">
                <a:solidFill>
                  <a:schemeClr val="bg1"/>
                </a:solidFill>
                <a:latin typeface="Times New Roman" panose="02020603050405020304" pitchFamily="18" charset="0"/>
                <a:cs typeface="Times New Roman" panose="02020603050405020304" pitchFamily="18" charset="0"/>
              </a:rPr>
              <a:t>connect</a:t>
            </a:r>
            <a:r>
              <a:rPr lang="en-US" sz="20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RDP</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client get password upload private key decrypt password. Open </a:t>
            </a:r>
            <a:r>
              <a:rPr lang="en-US" sz="20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rdp</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file and enter the password. This will redirects you to the windows server.</a:t>
            </a:r>
            <a:r>
              <a:rPr lang="en-US" sz="2000" dirty="0">
                <a:solidFill>
                  <a:schemeClr val="bg1"/>
                </a:solidFill>
                <a:latin typeface="Times New Roman" panose="02020603050405020304" pitchFamily="18" charset="0"/>
                <a:cs typeface="Times New Roman" panose="02020603050405020304" pitchFamily="18" charset="0"/>
              </a:rPr>
              <a:t>     </a:t>
            </a:r>
          </a:p>
          <a:p>
            <a:r>
              <a:rPr lang="en-US" sz="2000" dirty="0">
                <a:solidFill>
                  <a:schemeClr val="bg1"/>
                </a:solidFill>
                <a:latin typeface="Times New Roman" panose="02020603050405020304" pitchFamily="18" charset="0"/>
                <a:cs typeface="Times New Roman" panose="02020603050405020304" pitchFamily="18" charset="0"/>
              </a:rPr>
              <a:t>Step-6:  Terminate the instances .       </a:t>
            </a:r>
            <a:r>
              <a:rPr lang="en-US" sz="2000" dirty="0">
                <a:solidFill>
                  <a:schemeClr val="bg1"/>
                </a:solidFill>
              </a:rPr>
              <a:t>                                                                                              </a:t>
            </a:r>
            <a:endParaRPr lang="en-IN" sz="2000" dirty="0">
              <a:solidFill>
                <a:schemeClr val="bg1"/>
              </a:solidFill>
            </a:endParaRPr>
          </a:p>
        </p:txBody>
      </p:sp>
    </p:spTree>
    <p:extLst>
      <p:ext uri="{BB962C8B-B14F-4D97-AF65-F5344CB8AC3E}">
        <p14:creationId xmlns="" xmlns:p14="http://schemas.microsoft.com/office/powerpoint/2010/main" val="217629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197</TotalTime>
  <Words>3154</Words>
  <Application>Microsoft Office PowerPoint</Application>
  <PresentationFormat>Custom</PresentationFormat>
  <Paragraphs>364</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Flow</vt:lpstr>
      <vt:lpstr>  PRACTICAL IMPLEMENTATION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                               AWS EBS(ELASTIC BLOCK STORE)  CREATING A EBS VOLUME</vt:lpstr>
      <vt:lpstr>  </vt:lpstr>
      <vt:lpstr>Slide 26</vt:lpstr>
      <vt:lpstr>Slide 27</vt:lpstr>
      <vt:lpstr>Slide 28</vt:lpstr>
      <vt:lpstr>Slide 29</vt:lpstr>
      <vt:lpstr>Slide 30</vt:lpstr>
      <vt:lpstr>Slide 31</vt:lpstr>
      <vt:lpstr>Slide 32</vt:lpstr>
      <vt:lpstr>Slide 33</vt:lpstr>
      <vt:lpstr>Slide 34</vt:lpstr>
      <vt:lpstr>AWS LIGHT SAIL</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SERVICES</dc:title>
  <dc:creator>Lalitha Randhi</dc:creator>
  <cp:lastModifiedBy>user</cp:lastModifiedBy>
  <cp:revision>8</cp:revision>
  <dcterms:created xsi:type="dcterms:W3CDTF">2023-04-03T12:56:51Z</dcterms:created>
  <dcterms:modified xsi:type="dcterms:W3CDTF">2023-04-04T04:09:21Z</dcterms:modified>
</cp:coreProperties>
</file>